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6"/>
  </p:notesMasterIdLst>
  <p:handoutMasterIdLst>
    <p:handoutMasterId r:id="rId97"/>
  </p:handoutMasterIdLst>
  <p:sldIdLst>
    <p:sldId id="612" r:id="rId2"/>
    <p:sldId id="520" r:id="rId3"/>
    <p:sldId id="521" r:id="rId4"/>
    <p:sldId id="522" r:id="rId5"/>
    <p:sldId id="523" r:id="rId6"/>
    <p:sldId id="790" r:id="rId7"/>
    <p:sldId id="1036" r:id="rId8"/>
    <p:sldId id="524" r:id="rId9"/>
    <p:sldId id="1067" r:id="rId10"/>
    <p:sldId id="1069" r:id="rId11"/>
    <p:sldId id="1070" r:id="rId12"/>
    <p:sldId id="1071" r:id="rId13"/>
    <p:sldId id="1072" r:id="rId14"/>
    <p:sldId id="1073" r:id="rId15"/>
    <p:sldId id="1074" r:id="rId16"/>
    <p:sldId id="1096" r:id="rId17"/>
    <p:sldId id="1097" r:id="rId18"/>
    <p:sldId id="1075" r:id="rId19"/>
    <p:sldId id="1076" r:id="rId20"/>
    <p:sldId id="1077" r:id="rId21"/>
    <p:sldId id="1080" r:id="rId22"/>
    <p:sldId id="1081" r:id="rId23"/>
    <p:sldId id="1082" r:id="rId24"/>
    <p:sldId id="1083" r:id="rId25"/>
    <p:sldId id="1084" r:id="rId26"/>
    <p:sldId id="1085" r:id="rId27"/>
    <p:sldId id="1086" r:id="rId28"/>
    <p:sldId id="1087" r:id="rId29"/>
    <p:sldId id="1088" r:id="rId30"/>
    <p:sldId id="1089" r:id="rId31"/>
    <p:sldId id="1090" r:id="rId32"/>
    <p:sldId id="1091" r:id="rId33"/>
    <p:sldId id="1092" r:id="rId34"/>
    <p:sldId id="1095" r:id="rId35"/>
    <p:sldId id="729" r:id="rId36"/>
    <p:sldId id="951" r:id="rId37"/>
    <p:sldId id="1055" r:id="rId38"/>
    <p:sldId id="732" r:id="rId39"/>
    <p:sldId id="1033" r:id="rId40"/>
    <p:sldId id="1061" r:id="rId41"/>
    <p:sldId id="1034" r:id="rId42"/>
    <p:sldId id="1062" r:id="rId43"/>
    <p:sldId id="1057" r:id="rId44"/>
    <p:sldId id="734" r:id="rId45"/>
    <p:sldId id="1029" r:id="rId46"/>
    <p:sldId id="1030" r:id="rId47"/>
    <p:sldId id="1049" r:id="rId48"/>
    <p:sldId id="737" r:id="rId49"/>
    <p:sldId id="1051" r:id="rId50"/>
    <p:sldId id="1052" r:id="rId51"/>
    <p:sldId id="1045" r:id="rId52"/>
    <p:sldId id="791" r:id="rId53"/>
    <p:sldId id="1066" r:id="rId54"/>
    <p:sldId id="742" r:id="rId55"/>
    <p:sldId id="743" r:id="rId56"/>
    <p:sldId id="741" r:id="rId57"/>
    <p:sldId id="744" r:id="rId58"/>
    <p:sldId id="792" r:id="rId59"/>
    <p:sldId id="1044" r:id="rId60"/>
    <p:sldId id="749" r:id="rId61"/>
    <p:sldId id="953" r:id="rId62"/>
    <p:sldId id="1056" r:id="rId63"/>
    <p:sldId id="752" r:id="rId64"/>
    <p:sldId id="1063" r:id="rId65"/>
    <p:sldId id="1038" r:id="rId66"/>
    <p:sldId id="1065" r:id="rId67"/>
    <p:sldId id="758" r:id="rId68"/>
    <p:sldId id="756" r:id="rId69"/>
    <p:sldId id="1059" r:id="rId70"/>
    <p:sldId id="1053" r:id="rId71"/>
    <p:sldId id="1047" r:id="rId72"/>
    <p:sldId id="1046" r:id="rId73"/>
    <p:sldId id="793" r:id="rId74"/>
    <p:sldId id="794" r:id="rId75"/>
    <p:sldId id="798" r:id="rId76"/>
    <p:sldId id="796" r:id="rId77"/>
    <p:sldId id="800" r:id="rId78"/>
    <p:sldId id="802" r:id="rId79"/>
    <p:sldId id="563" r:id="rId80"/>
    <p:sldId id="564" r:id="rId81"/>
    <p:sldId id="565" r:id="rId82"/>
    <p:sldId id="777" r:id="rId83"/>
    <p:sldId id="567" r:id="rId84"/>
    <p:sldId id="568" r:id="rId85"/>
    <p:sldId id="569" r:id="rId86"/>
    <p:sldId id="570" r:id="rId87"/>
    <p:sldId id="723" r:id="rId88"/>
    <p:sldId id="649" r:id="rId89"/>
    <p:sldId id="1041" r:id="rId90"/>
    <p:sldId id="1040" r:id="rId91"/>
    <p:sldId id="1042" r:id="rId92"/>
    <p:sldId id="1043" r:id="rId93"/>
    <p:sldId id="806" r:id="rId94"/>
    <p:sldId id="581" r:id="rId95"/>
  </p:sldIdLst>
  <p:sldSz cx="9144000" cy="5143500" type="screen16x9"/>
  <p:notesSz cx="6858000" cy="9144000"/>
  <p:embeddedFontLst>
    <p:embeddedFont>
      <p:font typeface="Impact" panose="020B0806030902050204" pitchFamily="34" charset="0"/>
      <p:regular r:id="rId98"/>
    </p:embeddedFont>
    <p:embeddedFont>
      <p:font typeface="汉语拼音" panose="000B0604020202020204" pitchFamily="34" charset="0"/>
      <p:regular r:id="rId99"/>
    </p:embeddedFont>
    <p:embeddedFont>
      <p:font typeface="微软雅黑" panose="020B0503020204020204" pitchFamily="34" charset="-122"/>
      <p:regular r:id="rId100"/>
      <p:bold r:id="rId101"/>
    </p:embeddedFont>
    <p:embeddedFont>
      <p:font typeface="楷体" panose="02010609060101010101" pitchFamily="49" charset="-122"/>
      <p:regular r:id="rId102"/>
    </p:embeddedFont>
    <p:embeddedFont>
      <p:font typeface="华文楷体" panose="02010600040101010101" pitchFamily="2" charset="-122"/>
      <p:regular r:id="rId103"/>
    </p:embeddedFont>
    <p:embeddedFont>
      <p:font typeface="黑体" panose="02010609060101010101" pitchFamily="49" charset="-122"/>
      <p:regular r:id="rId104"/>
    </p:embeddedFont>
    <p:embeddedFont>
      <p:font typeface="Calibri" panose="020F0502020204030204" pitchFamily="34" charset="0"/>
      <p:regular r:id="rId105"/>
      <p:bold r:id="rId106"/>
      <p:italic r:id="rId107"/>
      <p:boldItalic r:id="rId108"/>
    </p:embeddedFont>
  </p:embeddedFontLst>
  <p:custDataLst>
    <p:tags r:id="rId10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1" autoAdjust="0"/>
    <p:restoredTop sz="95063" autoAdjust="0"/>
  </p:normalViewPr>
  <p:slideViewPr>
    <p:cSldViewPr>
      <p:cViewPr>
        <p:scale>
          <a:sx n="100" d="100"/>
          <a:sy n="100" d="100"/>
        </p:scale>
        <p:origin x="-816" y="-306"/>
      </p:cViewPr>
      <p:guideLst>
        <p:guide orient="horz" pos="166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font" Target="fonts/font10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font" Target="fonts/font5.fntdata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3.fntdata"/><Relationship Id="rId105" Type="http://schemas.openxmlformats.org/officeDocument/2006/relationships/font" Target="fonts/font8.fntdata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6.fntdata"/><Relationship Id="rId108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2.fntdata"/><Relationship Id="rId10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gs" Target="tags/tag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handoutMaster" Target="handoutMasters/handoutMaster1.xml"/><Relationship Id="rId104" Type="http://schemas.openxmlformats.org/officeDocument/2006/relationships/font" Target="fonts/font7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CB70897-ABB3-45EC-94FB-284351491B7D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D9F0EF4-0C3F-4E97-A006-716A38D72A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270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3E3CD00-DB8F-430A-B9EB-A79975652CA7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4D65199-C114-46C1-A17C-C47532D620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0862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78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478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397C1DAC-128E-4EB9-A049-F9F745B99D9F}" type="slidenum">
              <a:rPr lang="zh-CN" altLang="en-US" smtClean="0">
                <a:latin typeface="Arial" charset="0"/>
                <a:ea typeface="宋体" charset="-122"/>
              </a:rPr>
              <a:pPr/>
              <a:t>4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49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549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B62E746-4E60-456E-8B3C-340F6F4B7C68}" type="slidenum">
              <a:rPr lang="zh-CN" altLang="en-US" smtClean="0">
                <a:latin typeface="Arial" charset="0"/>
                <a:ea typeface="宋体" charset="-122"/>
              </a:rPr>
              <a:pPr/>
              <a:t>10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00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00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851627A3-3D5C-4472-AF01-7F2C90BB1824}" type="slidenum">
              <a:rPr lang="zh-CN" altLang="en-US" smtClean="0">
                <a:solidFill>
                  <a:srgbClr val="000000"/>
                </a:solidFill>
                <a:latin typeface="Arial" charset="0"/>
                <a:ea typeface="宋体" charset="-122"/>
              </a:rPr>
              <a:pPr/>
              <a:t>14</a:t>
            </a:fld>
            <a:endParaRPr lang="en-US" altLang="zh-CN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8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887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2C7987C-CCE3-4D9F-84F7-9F33FA507512}" type="slidenum">
              <a:rPr lang="zh-CN" altLang="en-US" smtClean="0">
                <a:latin typeface="Arial" charset="0"/>
                <a:ea typeface="宋体" charset="-122"/>
              </a:rPr>
              <a:pPr/>
              <a:t>41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1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232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 userDrawn="1"/>
        </p:nvGrpSpPr>
        <p:grpSpPr bwMode="auto">
          <a:xfrm>
            <a:off x="5053013" y="55563"/>
            <a:ext cx="4019550" cy="565150"/>
            <a:chOff x="5052952" y="55245"/>
            <a:chExt cx="4019928" cy="565785"/>
          </a:xfrm>
        </p:grpSpPr>
        <p:sp>
          <p:nvSpPr>
            <p:cNvPr id="3" name="矩形 6"/>
            <p:cNvSpPr>
              <a:spLocks noChangeArrowheads="1"/>
            </p:cNvSpPr>
            <p:nvPr/>
          </p:nvSpPr>
          <p:spPr bwMode="auto">
            <a:xfrm>
              <a:off x="5052952" y="69548"/>
              <a:ext cx="2677908" cy="5006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kumimoji="1" lang="en-US" altLang="zh-CN" sz="2800" dirty="0" smtClean="0">
                  <a:solidFill>
                    <a:srgbClr val="A11111"/>
                  </a:solidFill>
                  <a:latin typeface="宋体" panose="02010600030101010101" pitchFamily="2" charset="-122"/>
                </a:rPr>
                <a:t>22 </a:t>
              </a:r>
              <a:r>
                <a:rPr kumimoji="1" lang="en-US" altLang="zh-CN" sz="2400" dirty="0" smtClean="0">
                  <a:solidFill>
                    <a:srgbClr val="A11111"/>
                  </a:solidFill>
                  <a:latin typeface="宋体" panose="02010600030101010101" pitchFamily="2" charset="-122"/>
                </a:rPr>
                <a:t>《</a:t>
              </a:r>
              <a:r>
                <a:rPr kumimoji="1" lang="zh-CN" altLang="en-US" sz="2400" dirty="0" smtClean="0">
                  <a:solidFill>
                    <a:srgbClr val="A11111"/>
                  </a:solidFill>
                  <a:latin typeface="宋体" panose="02010600030101010101" pitchFamily="2" charset="-122"/>
                </a:rPr>
                <a:t>孟子</a:t>
              </a:r>
              <a:r>
                <a:rPr kumimoji="1" lang="en-US" altLang="zh-CN" sz="2400" dirty="0" smtClean="0">
                  <a:solidFill>
                    <a:srgbClr val="A11111"/>
                  </a:solidFill>
                  <a:latin typeface="宋体" panose="02010600030101010101" pitchFamily="2" charset="-122"/>
                </a:rPr>
                <a:t>》</a:t>
              </a:r>
              <a:r>
                <a:rPr kumimoji="1" lang="zh-CN" altLang="en-US" sz="2400" dirty="0" smtClean="0">
                  <a:solidFill>
                    <a:srgbClr val="A11111"/>
                  </a:solidFill>
                  <a:latin typeface="宋体" panose="02010600030101010101" pitchFamily="2" charset="-122"/>
                </a:rPr>
                <a:t>二章</a:t>
              </a:r>
              <a:r>
                <a:rPr kumimoji="1" lang="en-US" altLang="zh-CN" sz="2400" dirty="0" smtClean="0">
                  <a:solidFill>
                    <a:srgbClr val="A11111"/>
                  </a:solidFill>
                  <a:latin typeface="宋体" panose="02010600030101010101" pitchFamily="2" charset="-122"/>
                </a:rPr>
                <a:t>/</a:t>
              </a:r>
            </a:p>
          </p:txBody>
        </p:sp>
        <p:pic>
          <p:nvPicPr>
            <p:cNvPr id="4" name="图片 3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Picture 4" descr="https://timgsa.baidu.com/timg?image&amp;quality=80&amp;size=b9999_10000&amp;sec=1556342124074&amp;di=21395c9cb07e252343f44516a4199bf8&amp;imgtype=0&amp;src=http%3A%2F%2Fbpic.588ku.com%2Felement_origin_min_pic%2F17%2F03%2F26%2F673f19a59cf77d7872b2ceef3ea50530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221663" y="3684588"/>
            <a:ext cx="973137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067300" y="71438"/>
            <a:ext cx="2678113" cy="500062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/>
          <a:p>
            <a:pPr eaLnBrk="0" hangingPunct="0">
              <a:defRPr/>
            </a:pPr>
            <a:r>
              <a:rPr kumimoji="1" lang="en-US" altLang="zh-CN" sz="2800" b="1" dirty="0">
                <a:solidFill>
                  <a:srgbClr val="A11111"/>
                </a:solidFill>
                <a:latin typeface="宋体" charset="-122"/>
              </a:rPr>
              <a:t>22 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charset="-122"/>
              </a:rPr>
              <a:t>《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charset="-122"/>
              </a:rPr>
              <a:t>孟子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charset="-122"/>
              </a:rPr>
              <a:t>》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charset="-122"/>
              </a:rPr>
              <a:t>三章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charset="-122"/>
              </a:rPr>
              <a:t>/</a:t>
            </a:r>
          </a:p>
        </p:txBody>
      </p:sp>
      <p:pic>
        <p:nvPicPr>
          <p:cNvPr id="1027" name="Picture 4" descr="https://timgsa.baidu.com/timg?image&amp;quality=80&amp;size=b9999_10000&amp;sec=1556342124074&amp;di=21395c9cb07e252343f44516a4199bf8&amp;imgtype=0&amp;src=http%3A%2F%2Fbpic.588ku.com%2Felement_origin_min_pic%2F17%2F03%2F26%2F673f19a59cf77d7872b2ceef3ea50530.jpg"/>
          <p:cNvPicPr>
            <a:picLocks noChangeAspect="1" noChangeArrowheads="1"/>
          </p:cNvPicPr>
          <p:nvPr userDrawn="1"/>
        </p:nvPicPr>
        <p:blipFill>
          <a:blip r:embed="rId80"/>
          <a:srcRect/>
          <a:stretch>
            <a:fillRect/>
          </a:stretch>
        </p:blipFill>
        <p:spPr bwMode="auto">
          <a:xfrm>
            <a:off x="8221663" y="3684588"/>
            <a:ext cx="973137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  <p:sldLayoutId id="2147483885" r:id="rId3"/>
    <p:sldLayoutId id="2147483884" r:id="rId4"/>
    <p:sldLayoutId id="2147483883" r:id="rId5"/>
    <p:sldLayoutId id="2147483882" r:id="rId6"/>
    <p:sldLayoutId id="2147483881" r:id="rId7"/>
    <p:sldLayoutId id="2147484040" r:id="rId8"/>
    <p:sldLayoutId id="2147483880" r:id="rId9"/>
    <p:sldLayoutId id="2147483879" r:id="rId10"/>
    <p:sldLayoutId id="2147483878" r:id="rId11"/>
    <p:sldLayoutId id="2147483877" r:id="rId12"/>
    <p:sldLayoutId id="2147483876" r:id="rId13"/>
    <p:sldLayoutId id="2147483875" r:id="rId14"/>
    <p:sldLayoutId id="2147483874" r:id="rId15"/>
    <p:sldLayoutId id="2147483873" r:id="rId16"/>
    <p:sldLayoutId id="2147483872" r:id="rId17"/>
    <p:sldLayoutId id="2147483871" r:id="rId18"/>
    <p:sldLayoutId id="2147483870" r:id="rId19"/>
    <p:sldLayoutId id="2147483869" r:id="rId20"/>
    <p:sldLayoutId id="2147483868" r:id="rId21"/>
    <p:sldLayoutId id="2147483867" r:id="rId22"/>
    <p:sldLayoutId id="2147483866" r:id="rId23"/>
    <p:sldLayoutId id="2147483865" r:id="rId24"/>
    <p:sldLayoutId id="2147483864" r:id="rId25"/>
    <p:sldLayoutId id="2147483863" r:id="rId26"/>
    <p:sldLayoutId id="2147483862" r:id="rId27"/>
    <p:sldLayoutId id="2147483861" r:id="rId28"/>
    <p:sldLayoutId id="2147483860" r:id="rId29"/>
    <p:sldLayoutId id="2147483859" r:id="rId30"/>
    <p:sldLayoutId id="2147483858" r:id="rId31"/>
    <p:sldLayoutId id="2147483857" r:id="rId32"/>
    <p:sldLayoutId id="2147483856" r:id="rId33"/>
    <p:sldLayoutId id="2147483855" r:id="rId34"/>
    <p:sldLayoutId id="2147483854" r:id="rId35"/>
    <p:sldLayoutId id="2147483853" r:id="rId36"/>
    <p:sldLayoutId id="2147483852" r:id="rId37"/>
    <p:sldLayoutId id="2147483851" r:id="rId38"/>
    <p:sldLayoutId id="2147483850" r:id="rId39"/>
    <p:sldLayoutId id="2147483849" r:id="rId40"/>
    <p:sldLayoutId id="2147483848" r:id="rId41"/>
    <p:sldLayoutId id="2147483847" r:id="rId42"/>
    <p:sldLayoutId id="2147483846" r:id="rId43"/>
    <p:sldLayoutId id="2147483845" r:id="rId44"/>
    <p:sldLayoutId id="2147483844" r:id="rId45"/>
    <p:sldLayoutId id="2147483843" r:id="rId46"/>
    <p:sldLayoutId id="2147483842" r:id="rId47"/>
    <p:sldLayoutId id="2147483841" r:id="rId48"/>
    <p:sldLayoutId id="2147483840" r:id="rId49"/>
    <p:sldLayoutId id="2147483839" r:id="rId50"/>
    <p:sldLayoutId id="2147483838" r:id="rId51"/>
    <p:sldLayoutId id="2147483837" r:id="rId52"/>
    <p:sldLayoutId id="2147483836" r:id="rId53"/>
    <p:sldLayoutId id="2147483835" r:id="rId54"/>
    <p:sldLayoutId id="2147483834" r:id="rId55"/>
    <p:sldLayoutId id="2147483833" r:id="rId56"/>
    <p:sldLayoutId id="2147483832" r:id="rId57"/>
    <p:sldLayoutId id="2147483831" r:id="rId58"/>
    <p:sldLayoutId id="2147483830" r:id="rId59"/>
    <p:sldLayoutId id="2147483829" r:id="rId60"/>
    <p:sldLayoutId id="2147483828" r:id="rId61"/>
    <p:sldLayoutId id="2147483827" r:id="rId62"/>
    <p:sldLayoutId id="2147483826" r:id="rId63"/>
    <p:sldLayoutId id="2147483825" r:id="rId64"/>
    <p:sldLayoutId id="2147483824" r:id="rId65"/>
    <p:sldLayoutId id="2147483823" r:id="rId66"/>
    <p:sldLayoutId id="2147483822" r:id="rId67"/>
    <p:sldLayoutId id="2147483821" r:id="rId68"/>
    <p:sldLayoutId id="2147483820" r:id="rId69"/>
    <p:sldLayoutId id="2147483819" r:id="rId70"/>
    <p:sldLayoutId id="2147483818" r:id="rId71"/>
    <p:sldLayoutId id="2147483817" r:id="rId72"/>
    <p:sldLayoutId id="2147483816" r:id="rId73"/>
    <p:sldLayoutId id="2147483815" r:id="rId74"/>
    <p:sldLayoutId id="2147483814" r:id="rId75"/>
    <p:sldLayoutId id="2147483813" r:id="rId76"/>
    <p:sldLayoutId id="2147483812" r:id="rId77"/>
    <p:sldLayoutId id="2147483811" r:id="rId7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22810;&#23186;&#20307;&#37096;\&#35838;&#20214;\&#20843;&#24180;&#32423;&#19978;&#35821;&#25991;&#35838;&#20214;\&#35821;&#25991;&#20843;&#19978;&#20809;&#30424;&#25991;&#20214;\&#25945;&#23398;&#35838;&#20214;\&#31532;&#20845;&#21333;&#20803;\22%20&#12298;&#23391;&#23376;&#12299;&#19977;&#31456;\22%20&#12298;&#23391;&#23376;&#12299;&#19977;&#31456;-&#24471;&#36947;&#22810;&#21161;&#65292;&#22833;&#36947;&#23521;&#21161;.mp3" TargetMode="Externa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0.xml"/><Relationship Id="rId5" Type="http://schemas.openxmlformats.org/officeDocument/2006/relationships/image" Target="../media/image5.png"/><Relationship Id="rId4" Type="http://schemas.openxmlformats.org/officeDocument/2006/relationships/slide" Target="slide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22810;&#23186;&#20307;&#37096;\&#35838;&#20214;\&#20843;&#24180;&#32423;&#19978;&#35821;&#25991;&#35838;&#20214;\&#35821;&#25991;&#20843;&#19978;&#20809;&#30424;&#25991;&#20214;\&#25945;&#23398;&#35838;&#20214;\&#31532;&#20845;&#21333;&#20803;\22%20&#12298;&#23391;&#23376;&#12299;&#19977;&#31456;\22%20&#12298;&#23391;&#23376;&#12299;&#19977;&#31456;-&#23500;&#36149;&#19981;&#33021;&#28139;.mp3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35821;&#25991;&#20843;&#19978;&#20809;&#30424;&#25991;&#20214;\&#25945;&#23398;&#35838;&#20214;\&#31532;&#20845;&#21333;&#20803;\22%20&#12298;&#23391;&#23376;&#12299;&#19977;&#31456;\22%20&#12298;&#23391;&#23376;&#12299;&#19977;&#31456;-&#29983;&#20110;&#24551;&#24739;&#65292;&#27515;&#20110;&#23433;&#20048;.mp3" TargetMode="Externa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3" name="矩形 1"/>
          <p:cNvSpPr>
            <a:spLocks noChangeArrowheads="1"/>
          </p:cNvSpPr>
          <p:nvPr/>
        </p:nvSpPr>
        <p:spPr bwMode="auto">
          <a:xfrm>
            <a:off x="358775" y="1058863"/>
            <a:ext cx="842645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03238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孔子是儒家学派的开创者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而在孔子之后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继续将儒家学派发扬光大的是孟子。孟子把孔子“仁”的观念发展为“仁政”学说。今天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我们一起学习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两篇文章，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了解孟子及其主要思想。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3953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5395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3954" name="TextBox 8"/>
          <p:cNvSpPr txBox="1">
            <a:spLocks noChangeArrowheads="1"/>
          </p:cNvSpPr>
          <p:nvPr/>
        </p:nvSpPr>
        <p:spPr bwMode="auto">
          <a:xfrm>
            <a:off x="323850" y="1131888"/>
            <a:ext cx="8569325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天时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不如地利，地利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不如人和。三里之城，七里之郭，环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而攻之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而不胜。夫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环而攻之，必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有得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天时者矣，然而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不胜者，是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天时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不如地利也。城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非不高也，池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非不深也，兵革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非不坚利也，米粟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非不多也，委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而去之，是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地利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不如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人和也。故曰：域民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不以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封疆之界，固国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不以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山溪之险，威天下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不以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兵革之利。得道者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多助，失道者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寡助。寡助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之至，亲戚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畔之；多助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之至，天下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顺之。以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天下之所顺，攻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亲戚之所畔，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故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君子有不战，战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必胜矣。</a:t>
            </a:r>
          </a:p>
        </p:txBody>
      </p:sp>
      <p:sp>
        <p:nvSpPr>
          <p:cNvPr id="253955" name="TextBox 4"/>
          <p:cNvSpPr txBox="1">
            <a:spLocks noChangeArrowheads="1"/>
          </p:cNvSpPr>
          <p:nvPr/>
        </p:nvSpPr>
        <p:spPr bwMode="auto">
          <a:xfrm>
            <a:off x="395288" y="555625"/>
            <a:ext cx="6264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有感情地朗读课文，注意节奏和停顿。</a:t>
            </a:r>
          </a:p>
        </p:txBody>
      </p:sp>
      <p:pic>
        <p:nvPicPr>
          <p:cNvPr id="253960" name="22 《孟子》三章-得道多助，失道寡助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516688" y="682774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39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39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3960"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396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01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5600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6002" name="组合 1"/>
          <p:cNvGrpSpPr>
            <a:grpSpLocks/>
          </p:cNvGrpSpPr>
          <p:nvPr/>
        </p:nvGrpSpPr>
        <p:grpSpPr bwMode="auto">
          <a:xfrm>
            <a:off x="3700463" y="852488"/>
            <a:ext cx="1743075" cy="566737"/>
            <a:chOff x="3348038" y="339725"/>
            <a:chExt cx="1743075" cy="566738"/>
          </a:xfrm>
        </p:grpSpPr>
        <p:sp>
          <p:nvSpPr>
            <p:cNvPr id="8" name="圆角矩形 7"/>
            <p:cNvSpPr/>
            <p:nvPr/>
          </p:nvSpPr>
          <p:spPr bwMode="auto">
            <a:xfrm rot="555800">
              <a:off x="4602163" y="444500"/>
              <a:ext cx="442912" cy="41910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 bwMode="auto">
            <a:xfrm rot="20470821">
              <a:off x="4197350" y="471487"/>
              <a:ext cx="442913" cy="42068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 bwMode="auto">
            <a:xfrm rot="319204">
              <a:off x="3778250" y="471487"/>
              <a:ext cx="441325" cy="42068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 bwMode="auto">
            <a:xfrm rot="21148334">
              <a:off x="3368675" y="479425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008" name="矩形 1"/>
            <p:cNvSpPr>
              <a:spLocks noChangeArrowheads="1"/>
            </p:cNvSpPr>
            <p:nvPr/>
          </p:nvSpPr>
          <p:spPr bwMode="auto">
            <a:xfrm>
              <a:off x="3348038" y="3397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诵读指导</a:t>
              </a:r>
            </a:p>
          </p:txBody>
        </p:sp>
      </p:grpSp>
      <p:sp>
        <p:nvSpPr>
          <p:cNvPr id="256003" name="TextBox 2"/>
          <p:cNvSpPr txBox="1">
            <a:spLocks noChangeArrowheads="1"/>
          </p:cNvSpPr>
          <p:nvPr/>
        </p:nvSpPr>
        <p:spPr bwMode="auto">
          <a:xfrm>
            <a:off x="539750" y="1550988"/>
            <a:ext cx="80645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诵读课文时，注意读对字音，把握节奏，留意停顿、重音、语气。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结合注释，反复诵读。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025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570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4313" y="1666875"/>
            <a:ext cx="432117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2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有利于作战的天气、节令、时机等。</a:t>
            </a:r>
            <a:endParaRPr lang="zh-CN" altLang="en-US" sz="20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7027" name="矩形 14"/>
          <p:cNvSpPr>
            <a:spLocks noChangeArrowheads="1"/>
          </p:cNvSpPr>
          <p:nvPr/>
        </p:nvSpPr>
        <p:spPr bwMode="auto">
          <a:xfrm>
            <a:off x="357188" y="1717675"/>
            <a:ext cx="85725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天时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不如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地利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，地利不如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人和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。三里之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城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，七里之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郭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环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而攻之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不胜。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夫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环而攻之，必有得天时者矣，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然而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不胜者，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天时不如地利也。</a:t>
            </a:r>
            <a:endParaRPr lang="en-US" altLang="zh-CN" sz="2800" b="1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920875" y="2490788"/>
            <a:ext cx="2435225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地理上的有利条件。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4716463" y="1663700"/>
            <a:ext cx="3959225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人心归向，同心同德，齐心协力。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080250" y="2503488"/>
            <a:ext cx="876300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内城。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66738" y="2574925"/>
            <a:ext cx="909637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外城。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435100" y="3360738"/>
            <a:ext cx="574675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围。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200275" y="3341688"/>
            <a:ext cx="1651000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表转折，却。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108450" y="3341688"/>
            <a:ext cx="1500188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句首发语词。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203575" y="4217988"/>
            <a:ext cx="698500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这。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116013" y="4217988"/>
            <a:ext cx="1209675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这样却</a:t>
            </a: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57037" name="TextBox 27"/>
          <p:cNvSpPr txBox="1">
            <a:spLocks noChangeArrowheads="1"/>
          </p:cNvSpPr>
          <p:nvPr/>
        </p:nvSpPr>
        <p:spPr bwMode="auto">
          <a:xfrm>
            <a:off x="2022475" y="711200"/>
            <a:ext cx="50990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得道多助，失道寡助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49" name="矩形 6"/>
          <p:cNvSpPr>
            <a:spLocks noChangeArrowheads="1"/>
          </p:cNvSpPr>
          <p:nvPr/>
        </p:nvSpPr>
        <p:spPr bwMode="auto">
          <a:xfrm>
            <a:off x="304800" y="715963"/>
            <a:ext cx="8534400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有利于作战的天气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、时令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，比不上有利于作战的地理形势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有利于作战的地理形势，比不上作战中的人心所向、内部团结。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（一座）方圆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三里的内城，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（只有）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七里的外城，包围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起来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攻打它却不能取胜。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（采用）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包围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（的方式）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攻打它，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定得到了有利于作战的天气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、时令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（虽然）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这样却不能取胜，这是因为有利的天气条件比不上有利的地理形势。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58050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580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073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590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9074" name="矩形 14"/>
          <p:cNvSpPr>
            <a:spLocks noChangeArrowheads="1"/>
          </p:cNvSpPr>
          <p:nvPr/>
        </p:nvSpPr>
        <p:spPr bwMode="auto">
          <a:xfrm>
            <a:off x="571500" y="915988"/>
            <a:ext cx="8072438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城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非不高也，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池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非不深也，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兵革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非不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坚利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也，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米粟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非不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多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也，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委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之，是地利不如人和也。故曰：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域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民不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封疆之界，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固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国不以山溪之险，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威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天下不以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兵革之利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54025" y="2571750"/>
            <a:ext cx="804863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限制。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397000" y="3395663"/>
            <a:ext cx="1079500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凭，靠。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3419475" y="3395663"/>
            <a:ext cx="1500188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使</a:t>
            </a:r>
            <a:r>
              <a:rPr lang="en-US" altLang="zh-CN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巩固。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354013" y="4241800"/>
            <a:ext cx="3286125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兵革之利，比喻武力的强大。</a:t>
            </a:r>
            <a:endParaRPr lang="zh-CN" altLang="en-US" sz="20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948488" y="3382963"/>
            <a:ext cx="838200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震摄。</a:t>
            </a:r>
            <a:endParaRPr lang="zh-CN" altLang="en-US" sz="20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539750" y="842963"/>
            <a:ext cx="714375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城墙。</a:t>
            </a: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2406650" y="852488"/>
            <a:ext cx="1133475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护城河。</a:t>
            </a: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2643188" y="1712913"/>
            <a:ext cx="4357687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泛指武器装备。兵，兵器。革，甲胄。　　</a:t>
            </a: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5940425" y="842963"/>
            <a:ext cx="1595438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坚韧，锋利。</a:t>
            </a: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7786688" y="893763"/>
            <a:ext cx="857250" cy="401637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粮食。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1177925" y="1712913"/>
            <a:ext cx="714375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充足。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051050" y="2551113"/>
            <a:ext cx="954088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放弃。</a:t>
            </a:r>
            <a:endParaRPr lang="zh-CN" altLang="en-US" sz="20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059113" y="2551113"/>
            <a:ext cx="954087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离开。</a:t>
            </a:r>
            <a:endParaRPr lang="zh-CN" altLang="en-US" sz="20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1" name="矩形 6"/>
          <p:cNvSpPr>
            <a:spLocks noChangeArrowheads="1"/>
          </p:cNvSpPr>
          <p:nvPr/>
        </p:nvSpPr>
        <p:spPr bwMode="auto">
          <a:xfrm>
            <a:off x="430213" y="873125"/>
            <a:ext cx="8283575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城墙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不是不高，护城河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不是不深，武器装备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也并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不是不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坚固锋利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，粮食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（供给和储备）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不是不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充足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但守城者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弃城而逃走，这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是因为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地理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上的有利条件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比不上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内部人民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团结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一致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。所以说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，（君王）统治人民不能只靠划定的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疆域的界限，巩固国防不能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只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靠山河的险要，威慑天下不能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只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靠武器装备的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精良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61122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6112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145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6215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2146" name="矩形 7"/>
          <p:cNvSpPr>
            <a:spLocks noChangeArrowheads="1"/>
          </p:cNvSpPr>
          <p:nvPr/>
        </p:nvSpPr>
        <p:spPr bwMode="auto">
          <a:xfrm>
            <a:off x="519113" y="831850"/>
            <a:ext cx="810577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得道者多助，失道者寡助。寡助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至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，亲戚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畔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之；多助之至，天下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顺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之。以天下之所顺，攻亲戚之所畔，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君子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有不战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，战必胜矣。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086350" y="928688"/>
            <a:ext cx="1285875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动词，到。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875463" y="900113"/>
            <a:ext cx="2073275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通“叛”，背叛。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627313" y="2027238"/>
            <a:ext cx="1571625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归顺，服从。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166813" y="3071813"/>
            <a:ext cx="839787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所以。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316163" y="3067050"/>
            <a:ext cx="1392237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不战则已。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815013" y="1779588"/>
            <a:ext cx="844550" cy="40005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极点。</a:t>
            </a:r>
            <a:endParaRPr lang="zh-CN" altLang="en-US" sz="20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69" name="矩形 7"/>
          <p:cNvSpPr>
            <a:spLocks noChangeArrowheads="1"/>
          </p:cNvSpPr>
          <p:nvPr/>
        </p:nvSpPr>
        <p:spPr bwMode="auto">
          <a:xfrm>
            <a:off x="447675" y="876300"/>
            <a:ext cx="8248650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译：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能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行仁政的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君王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就能得到很多人的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帮助，不施行仁政的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君王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就得不到人民的支持和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帮助。帮助他的人少到了极点，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（连）内外亲属也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会背叛他。帮助他的人多到了极点，天下人都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会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归顺他。凭借天下人都归顺他的条件，攻打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（连）内外亲属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都背叛他的人，所以施行仁政的人要么不作战，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（如果）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作战就一定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会取得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胜利。</a:t>
            </a:r>
            <a:endParaRPr lang="zh-CN" altLang="en-US" sz="28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63170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6317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19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6420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4194" name="矩形 8"/>
          <p:cNvSpPr>
            <a:spLocks noChangeArrowheads="1"/>
          </p:cNvSpPr>
          <p:nvPr/>
        </p:nvSpPr>
        <p:spPr bwMode="auto">
          <a:xfrm>
            <a:off x="1619250" y="785813"/>
            <a:ext cx="5137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作者在文中提出了一个什么观点？</a:t>
            </a:r>
            <a:endParaRPr lang="zh-CN" altLang="en-US" sz="24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195513" y="1400175"/>
            <a:ext cx="4494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天时不如地利，地利不如人和。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619250" y="2000250"/>
            <a:ext cx="5292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作者又是怎样来说明这一观点的？</a:t>
            </a:r>
            <a:endParaRPr lang="zh-CN" altLang="en-US" sz="24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171700" y="2571750"/>
            <a:ext cx="4800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本文列举了两个有关战争的事例。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97025" y="3656013"/>
            <a:ext cx="2968625" cy="571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其一：攻城失利一事</a:t>
            </a:r>
            <a:endParaRPr lang="zh-CN" altLang="en-US" sz="2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40275" y="3656013"/>
            <a:ext cx="3071813" cy="571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其二：守城失利一事</a:t>
            </a:r>
          </a:p>
        </p:txBody>
      </p:sp>
      <p:sp>
        <p:nvSpPr>
          <p:cNvPr id="19" name="下箭头 18"/>
          <p:cNvSpPr/>
          <p:nvPr/>
        </p:nvSpPr>
        <p:spPr>
          <a:xfrm>
            <a:off x="3097213" y="3155950"/>
            <a:ext cx="357187" cy="428625"/>
          </a:xfrm>
          <a:prstGeom prst="downArrow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5740400" y="3155950"/>
            <a:ext cx="357188" cy="428625"/>
          </a:xfrm>
          <a:prstGeom prst="downArrow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7" grpId="0" animBg="1"/>
      <p:bldP spid="18" grpId="0" animBg="1"/>
      <p:bldP spid="19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63713" y="1316038"/>
            <a:ext cx="1066800" cy="4603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itchFamily="49" charset="-122"/>
                <a:ea typeface="楷体" pitchFamily="49" charset="-122"/>
              </a:rPr>
              <a:t>天时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835275" y="2254250"/>
            <a:ext cx="990600" cy="990600"/>
          </a:xfrm>
          <a:prstGeom prst="curvedRightArrow">
            <a:avLst>
              <a:gd name="adj1" fmla="val 20000"/>
              <a:gd name="adj2" fmla="val 40000"/>
              <a:gd name="adj3" fmla="val 33333"/>
            </a:avLst>
          </a:prstGeom>
          <a:solidFill>
            <a:srgbClr val="727DE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5121275" y="2244725"/>
            <a:ext cx="838200" cy="990600"/>
          </a:xfrm>
          <a:prstGeom prst="curvedLeftArrow">
            <a:avLst>
              <a:gd name="adj1" fmla="val 23636"/>
              <a:gd name="adj2" fmla="val 47273"/>
              <a:gd name="adj3" fmla="val 33333"/>
            </a:avLst>
          </a:prstGeom>
          <a:solidFill>
            <a:srgbClr val="727DE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192588" y="1677988"/>
            <a:ext cx="571500" cy="461962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而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057400" y="2562225"/>
            <a:ext cx="642938" cy="461963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环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064250" y="2541588"/>
            <a:ext cx="604838" cy="460375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攻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206875" y="3184525"/>
            <a:ext cx="576263" cy="460375"/>
          </a:xfrm>
          <a:prstGeom prst="rect">
            <a:avLst/>
          </a:prstGeom>
          <a:noFill/>
          <a:ln>
            <a:noFill/>
            <a:headEnd/>
            <a:tailEnd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之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335713" y="1244600"/>
            <a:ext cx="1000125" cy="4603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itchFamily="49" charset="-122"/>
                <a:ea typeface="楷体" pitchFamily="49" charset="-122"/>
              </a:rPr>
              <a:t>地利</a:t>
            </a: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H="1">
            <a:off x="2497138" y="3244850"/>
            <a:ext cx="857250" cy="5715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2906713" y="1530350"/>
            <a:ext cx="31242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H="1" flipV="1">
            <a:off x="6953250" y="1958975"/>
            <a:ext cx="0" cy="14557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3400425" y="4367213"/>
            <a:ext cx="2108200" cy="461962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天时不如地利</a:t>
            </a: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5841166" y="3744375"/>
            <a:ext cx="904876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楷体" pitchFamily="49" charset="-122"/>
                <a:ea typeface="楷体" pitchFamily="49" charset="-122"/>
                <a:cs typeface="楷体_GB2312"/>
              </a:rPr>
              <a:t>守方</a:t>
            </a:r>
          </a:p>
        </p:txBody>
      </p:sp>
      <p:sp>
        <p:nvSpPr>
          <p:cNvPr id="19" name="Line 23"/>
          <p:cNvSpPr>
            <a:spLocks noChangeShapeType="1"/>
          </p:cNvSpPr>
          <p:nvPr/>
        </p:nvSpPr>
        <p:spPr bwMode="auto">
          <a:xfrm flipV="1">
            <a:off x="2763838" y="3954463"/>
            <a:ext cx="2928937" cy="47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6523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6524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菱形 2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4076700" y="987425"/>
            <a:ext cx="855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不如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6810375" y="3724275"/>
            <a:ext cx="714375" cy="4619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itchFamily="49" charset="-122"/>
                <a:ea typeface="楷体" pitchFamily="49" charset="-122"/>
              </a:rPr>
              <a:t>胜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1692275" y="3602038"/>
            <a:ext cx="714375" cy="4603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itchFamily="49" charset="-122"/>
                <a:ea typeface="楷体" pitchFamily="49" charset="-122"/>
              </a:rPr>
              <a:t>败</a:t>
            </a:r>
          </a:p>
        </p:txBody>
      </p:sp>
      <p:sp>
        <p:nvSpPr>
          <p:cNvPr id="32" name="矩形 31"/>
          <p:cNvSpPr/>
          <p:nvPr/>
        </p:nvSpPr>
        <p:spPr>
          <a:xfrm>
            <a:off x="482600" y="500063"/>
            <a:ext cx="2968625" cy="5048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其一：攻城失利一事</a:t>
            </a:r>
          </a:p>
        </p:txBody>
      </p:sp>
      <p:cxnSp>
        <p:nvCxnSpPr>
          <p:cNvPr id="34" name="直接箭头连接符 33"/>
          <p:cNvCxnSpPr/>
          <p:nvPr/>
        </p:nvCxnSpPr>
        <p:spPr>
          <a:xfrm rot="16200000" flipH="1">
            <a:off x="2018506" y="2245519"/>
            <a:ext cx="64293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H="1">
            <a:off x="4483100" y="4022725"/>
            <a:ext cx="1588" cy="355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65240" name="图片 39" descr="下载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6838" y="2173288"/>
            <a:ext cx="1154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/>
      <p:bldP spid="5" grpId="0" animBg="1"/>
      <p:bldP spid="6" grpId="0" autoUpdateAnimBg="0"/>
      <p:bldP spid="7" grpId="0" autoUpdateAnimBg="0"/>
      <p:bldP spid="8" grpId="0" autoUpdateAnimBg="0"/>
      <p:bldP spid="9" grpId="0" autoUpdateAnimBg="0"/>
      <p:bldP spid="10" grpId="0" animBg="1" autoUpdateAnimBg="0"/>
      <p:bldP spid="12" grpId="0" animBg="1"/>
      <p:bldP spid="16" grpId="0" animBg="1"/>
      <p:bldP spid="17" grpId="0" animBg="1" autoUpdateAnimBg="0"/>
      <p:bldP spid="19" grpId="0" animBg="1"/>
      <p:bldP spid="29" grpId="0" autoUpdateAnimBg="0"/>
      <p:bldP spid="30" grpId="0" animBg="1" autoUpdateAnimBg="0"/>
      <p:bldP spid="31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7" name="图片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62813" y="3844925"/>
            <a:ext cx="1630362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4738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62813" y="4237038"/>
            <a:ext cx="16303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4739" name="矩形 7"/>
          <p:cNvSpPr>
            <a:spLocks noChangeArrowheads="1"/>
          </p:cNvSpPr>
          <p:nvPr/>
        </p:nvSpPr>
        <p:spPr bwMode="auto">
          <a:xfrm>
            <a:off x="7380288" y="38338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3" action="ppaction://hlinksldjump"/>
              </a:rPr>
              <a:t>第一课时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4740" name="矩形 8"/>
          <p:cNvSpPr>
            <a:spLocks noChangeArrowheads="1"/>
          </p:cNvSpPr>
          <p:nvPr/>
        </p:nvSpPr>
        <p:spPr bwMode="auto">
          <a:xfrm>
            <a:off x="7380288" y="42656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4" action="ppaction://hlinksldjump"/>
              </a:rPr>
              <a:t>第二课时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44741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20" name="圆角矩形 19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4749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charset="-122"/>
                </a:rPr>
                <a:t>八年级语文上册</a:t>
              </a:r>
            </a:p>
          </p:txBody>
        </p:sp>
      </p:grpSp>
      <p:sp>
        <p:nvSpPr>
          <p:cNvPr id="22" name="TextBox 48"/>
          <p:cNvSpPr txBox="1"/>
          <p:nvPr/>
        </p:nvSpPr>
        <p:spPr>
          <a:xfrm>
            <a:off x="3208244" y="1779662"/>
            <a:ext cx="6116284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22 《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孟子</a:t>
            </a: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》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三章</a:t>
            </a:r>
          </a:p>
        </p:txBody>
      </p:sp>
      <p:pic>
        <p:nvPicPr>
          <p:cNvPr id="244745" name="Picture 4" descr="https://ss0.bdstatic.com/70cFuHSh_Q1YnxGkpoWK1HF6hhy/it/u=3705417742,331319142&amp;fm=27&amp;gp=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896938"/>
            <a:ext cx="3451225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4746" name="图片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62813" y="4630738"/>
            <a:ext cx="16303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4747" name="矩形 8"/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6" action="ppaction://hlinksldjump"/>
              </a:rPr>
              <a:t>第三课时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5138" y="555625"/>
            <a:ext cx="2954337" cy="57308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其二：守城失利一事</a:t>
            </a:r>
          </a:p>
        </p:txBody>
      </p:sp>
      <p:grpSp>
        <p:nvGrpSpPr>
          <p:cNvPr id="26624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6626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284538" y="2130425"/>
            <a:ext cx="533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城高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4298950" y="3263900"/>
            <a:ext cx="1066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池深</a:t>
            </a: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5641975" y="1736725"/>
            <a:ext cx="457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兵革利</a:t>
            </a: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4217988" y="987425"/>
            <a:ext cx="1066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粮多</a:t>
            </a: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1531938" y="2293938"/>
            <a:ext cx="914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守方</a:t>
            </a:r>
          </a:p>
        </p:txBody>
      </p:sp>
      <p:sp>
        <p:nvSpPr>
          <p:cNvPr id="34" name="AutoShape 9"/>
          <p:cNvSpPr>
            <a:spLocks noChangeArrowheads="1"/>
          </p:cNvSpPr>
          <p:nvPr/>
        </p:nvSpPr>
        <p:spPr bwMode="auto">
          <a:xfrm>
            <a:off x="2303463" y="3692525"/>
            <a:ext cx="4572000" cy="142875"/>
          </a:xfrm>
          <a:prstGeom prst="cube">
            <a:avLst>
              <a:gd name="adj" fmla="val 250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1214438" y="3517900"/>
            <a:ext cx="928687" cy="4603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itchFamily="49" charset="-122"/>
                <a:ea typeface="楷体" pitchFamily="49" charset="-122"/>
              </a:rPr>
              <a:t>地利</a:t>
            </a: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auto">
          <a:xfrm>
            <a:off x="6826250" y="1458913"/>
            <a:ext cx="914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攻方</a:t>
            </a:r>
          </a:p>
        </p:txBody>
      </p:sp>
      <p:sp>
        <p:nvSpPr>
          <p:cNvPr id="37" name="Line 14"/>
          <p:cNvSpPr>
            <a:spLocks noChangeShapeType="1"/>
          </p:cNvSpPr>
          <p:nvPr/>
        </p:nvSpPr>
        <p:spPr bwMode="auto">
          <a:xfrm>
            <a:off x="1684338" y="4049713"/>
            <a:ext cx="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900113" y="4452938"/>
            <a:ext cx="1643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委而去之</a:t>
            </a:r>
          </a:p>
        </p:txBody>
      </p:sp>
      <p:sp>
        <p:nvSpPr>
          <p:cNvPr id="39" name="WordArt 17"/>
          <p:cNvSpPr>
            <a:spLocks noChangeArrowheads="1" noChangeShapeType="1" noTextEdit="1"/>
          </p:cNvSpPr>
          <p:nvPr/>
        </p:nvSpPr>
        <p:spPr bwMode="auto">
          <a:xfrm>
            <a:off x="2255838" y="4264025"/>
            <a:ext cx="4572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endParaRPr lang="zh-CN" altLang="en-US" sz="24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>
            <a:off x="7256463" y="1906588"/>
            <a:ext cx="44450" cy="12144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6099175" y="4130675"/>
            <a:ext cx="839788" cy="4603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prstClr val="black">
                    <a:lumMod val="95000"/>
                    <a:lumOff val="5000"/>
                  </a:prstClr>
                </a:solidFill>
                <a:latin typeface="楷体" pitchFamily="49" charset="-122"/>
                <a:ea typeface="楷体" pitchFamily="49" charset="-122"/>
              </a:rPr>
              <a:t>人和</a:t>
            </a:r>
          </a:p>
        </p:txBody>
      </p:sp>
      <p:sp>
        <p:nvSpPr>
          <p:cNvPr id="43" name="Line 21"/>
          <p:cNvSpPr>
            <a:spLocks noChangeShapeType="1"/>
          </p:cNvSpPr>
          <p:nvPr/>
        </p:nvSpPr>
        <p:spPr bwMode="auto">
          <a:xfrm flipH="1">
            <a:off x="6970713" y="3835400"/>
            <a:ext cx="428625" cy="3571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Line 22"/>
          <p:cNvSpPr>
            <a:spLocks noChangeShapeType="1"/>
          </p:cNvSpPr>
          <p:nvPr/>
        </p:nvSpPr>
        <p:spPr bwMode="auto">
          <a:xfrm>
            <a:off x="2255838" y="3835400"/>
            <a:ext cx="3786187" cy="6429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5" name="Text Box 25"/>
          <p:cNvSpPr txBox="1">
            <a:spLocks noChangeArrowheads="1"/>
          </p:cNvSpPr>
          <p:nvPr/>
        </p:nvSpPr>
        <p:spPr bwMode="auto">
          <a:xfrm>
            <a:off x="3476625" y="4452938"/>
            <a:ext cx="2174875" cy="461962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地利不如人和</a:t>
            </a:r>
          </a:p>
        </p:txBody>
      </p:sp>
      <p:cxnSp>
        <p:nvCxnSpPr>
          <p:cNvPr id="46" name="AutoShape 28"/>
          <p:cNvCxnSpPr>
            <a:cxnSpLocks noChangeShapeType="1"/>
          </p:cNvCxnSpPr>
          <p:nvPr/>
        </p:nvCxnSpPr>
        <p:spPr bwMode="auto">
          <a:xfrm flipV="1">
            <a:off x="5365750" y="3049588"/>
            <a:ext cx="533400" cy="457200"/>
          </a:xfrm>
          <a:prstGeom prst="bentConnector3">
            <a:avLst>
              <a:gd name="adj1" fmla="val 99995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7" name="AutoShape 29"/>
          <p:cNvCxnSpPr>
            <a:cxnSpLocks noChangeShapeType="1"/>
          </p:cNvCxnSpPr>
          <p:nvPr/>
        </p:nvCxnSpPr>
        <p:spPr bwMode="auto">
          <a:xfrm rot="16200000" flipH="1">
            <a:off x="3652838" y="2867025"/>
            <a:ext cx="501650" cy="723900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" name="AutoShape 30"/>
          <p:cNvCxnSpPr>
            <a:cxnSpLocks noChangeShapeType="1"/>
          </p:cNvCxnSpPr>
          <p:nvPr/>
        </p:nvCxnSpPr>
        <p:spPr bwMode="auto">
          <a:xfrm rot="5400000">
            <a:off x="3370263" y="1435100"/>
            <a:ext cx="914400" cy="571500"/>
          </a:xfrm>
          <a:prstGeom prst="bentConnector3">
            <a:avLst>
              <a:gd name="adj1" fmla="val -1741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9" name="AutoShape 31"/>
          <p:cNvCxnSpPr>
            <a:cxnSpLocks noChangeShapeType="1"/>
          </p:cNvCxnSpPr>
          <p:nvPr/>
        </p:nvCxnSpPr>
        <p:spPr bwMode="auto">
          <a:xfrm rot="5400000" flipH="1">
            <a:off x="5403850" y="1116013"/>
            <a:ext cx="381000" cy="533400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pic>
        <p:nvPicPr>
          <p:cNvPr id="266263" name="图片 49" descr="u=647227941,571227462&amp;fm=26&amp;gp=0.jpg"/>
          <p:cNvPicPr>
            <a:picLocks noChangeAspect="1"/>
          </p:cNvPicPr>
          <p:nvPr/>
        </p:nvPicPr>
        <p:blipFill>
          <a:blip r:embed="rId2"/>
          <a:srcRect b="18520"/>
          <a:stretch>
            <a:fillRect/>
          </a:stretch>
        </p:blipFill>
        <p:spPr bwMode="auto">
          <a:xfrm>
            <a:off x="3763963" y="1536700"/>
            <a:ext cx="19335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 rot="20187413">
            <a:off x="7315200" y="3155950"/>
            <a:ext cx="857250" cy="4619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胜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255838" y="4049713"/>
            <a:ext cx="857250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败</a:t>
            </a:r>
          </a:p>
        </p:txBody>
      </p:sp>
      <p:sp>
        <p:nvSpPr>
          <p:cNvPr id="54" name="Text Box 23"/>
          <p:cNvSpPr txBox="1">
            <a:spLocks noChangeArrowheads="1"/>
          </p:cNvSpPr>
          <p:nvPr/>
        </p:nvSpPr>
        <p:spPr bwMode="auto">
          <a:xfrm rot="780000">
            <a:off x="4319588" y="3817938"/>
            <a:ext cx="804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不如</a:t>
            </a:r>
          </a:p>
        </p:txBody>
      </p:sp>
      <p:sp>
        <p:nvSpPr>
          <p:cNvPr id="55" name="Line 26"/>
          <p:cNvSpPr>
            <a:spLocks noChangeShapeType="1"/>
          </p:cNvSpPr>
          <p:nvPr/>
        </p:nvSpPr>
        <p:spPr bwMode="auto">
          <a:xfrm>
            <a:off x="2398713" y="2554288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9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nimBg="1"/>
      <p:bldP spid="35" grpId="0" animBg="1" autoUpdateAnimBg="0"/>
      <p:bldP spid="36" grpId="0" autoUpdateAnimBg="0"/>
      <p:bldP spid="37" grpId="0" animBg="1"/>
      <p:bldP spid="38" grpId="0" autoUpdateAnimBg="0"/>
      <p:bldP spid="39" grpId="0" animBg="1"/>
      <p:bldP spid="40" grpId="0" animBg="1"/>
      <p:bldP spid="42" grpId="0" animBg="1" autoUpdateAnimBg="0"/>
      <p:bldP spid="43" grpId="0" animBg="1"/>
      <p:bldP spid="45" grpId="0" animBg="1" autoUpdateAnimBg="0"/>
      <p:bldP spid="51" grpId="0" animBg="1"/>
      <p:bldP spid="52" grpId="0" animBg="1"/>
      <p:bldP spid="54" grpId="0" autoUpdateAnimBg="0"/>
      <p:bldP spid="5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5" name="矩形 8"/>
          <p:cNvSpPr>
            <a:spLocks noChangeArrowheads="1"/>
          </p:cNvSpPr>
          <p:nvPr/>
        </p:nvSpPr>
        <p:spPr bwMode="auto">
          <a:xfrm>
            <a:off x="1652588" y="885825"/>
            <a:ext cx="5838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孟子认为治理国家主要依靠什么？</a:t>
            </a:r>
            <a:endParaRPr lang="zh-CN" altLang="en-US" sz="2800">
              <a:solidFill>
                <a:srgbClr val="000000"/>
              </a:solidFill>
              <a:latin typeface="宋体" charset="-122"/>
            </a:endParaRPr>
          </a:p>
        </p:txBody>
      </p:sp>
      <p:grpSp>
        <p:nvGrpSpPr>
          <p:cNvPr id="26726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6726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76263" y="1681163"/>
            <a:ext cx="799147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封疆之界不足以域民，山溪之险不足以固国，兵革之利不足以威天下，要想治理好一个国家，不能凭借这些客观条件上的优势，最关键的是需要“人和”。</a:t>
            </a:r>
            <a:endParaRPr lang="zh-CN" altLang="en-US" sz="28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28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6829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8290" name="矩形 5"/>
          <p:cNvSpPr>
            <a:spLocks noChangeArrowheads="1"/>
          </p:cNvSpPr>
          <p:nvPr/>
        </p:nvSpPr>
        <p:spPr bwMode="auto">
          <a:xfrm>
            <a:off x="1593850" y="700088"/>
            <a:ext cx="595630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4.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一个国家怎样才能获得“人和”？</a:t>
            </a:r>
            <a:endParaRPr lang="zh-CN" altLang="en-US" sz="28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9263" y="1550988"/>
            <a:ext cx="8245475" cy="2608262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一个国家若能做到“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得道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”，即“实施仁政”，便能得到许多人的帮助，如果帮助它的人多到极点，天下人就都归顺于它，这就是“人和”的最佳状态。反之，若是“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失道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”，不实施仁政，最终会导致自己众叛亲离。</a:t>
            </a:r>
            <a:endParaRPr lang="zh-CN" altLang="en-US" sz="28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3" name="TextBox 9"/>
          <p:cNvSpPr txBox="1">
            <a:spLocks noChangeArrowheads="1"/>
          </p:cNvSpPr>
          <p:nvPr/>
        </p:nvSpPr>
        <p:spPr bwMode="auto">
          <a:xfrm>
            <a:off x="484188" y="681038"/>
            <a:ext cx="8175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5.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一个拥有“人和”的国家会有怎样的优势呢？文中是如何阐述的？</a:t>
            </a:r>
            <a:endParaRPr lang="zh-CN" altLang="en-US" sz="28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7688" y="1895475"/>
            <a:ext cx="8048625" cy="2332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“故君子有不战，战必胜矣”，也就是战无不胜。由此可见，决定战争胜负的不是其它的客观条件，而是“人和”。而实施仁政，就可以得到人和，就拥有了世界上最强大的力量，战无不胜。</a:t>
            </a:r>
            <a:endParaRPr lang="zh-CN" altLang="en-US" sz="28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69315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693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7" name="TextBox 5"/>
          <p:cNvSpPr txBox="1">
            <a:spLocks noChangeArrowheads="1"/>
          </p:cNvSpPr>
          <p:nvPr/>
        </p:nvSpPr>
        <p:spPr bwMode="auto">
          <a:xfrm>
            <a:off x="574675" y="915988"/>
            <a:ext cx="7994650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说一说：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为了体现“人和”的重要性，除用事例说明外，还可以用什么办法来说明这一点呢？</a:t>
            </a:r>
            <a:endParaRPr lang="zh-CN" altLang="en-US" sz="24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11188" y="2401888"/>
            <a:ext cx="79581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引用名言。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如“人心齐，泰山移”“兄弟齐心，其利断金”“一支筷子易折，一捆筷子折不断”“团结就是力量”等。</a:t>
            </a:r>
            <a:endParaRPr lang="zh-CN" altLang="en-US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7033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703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1" name="TextBox 5"/>
          <p:cNvSpPr txBox="1">
            <a:spLocks noChangeArrowheads="1"/>
          </p:cNvSpPr>
          <p:nvPr/>
        </p:nvSpPr>
        <p:spPr bwMode="auto">
          <a:xfrm>
            <a:off x="500063" y="642938"/>
            <a:ext cx="8175625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6.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作者从两方面阐述了文章的观点后，为什么还要写后面的内容？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8313" y="1687513"/>
            <a:ext cx="82073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首先，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这是在前面论述的基础上进一步阐发，将这一观点的范围由战争推及治国，从而全面体现孟子的政治主张，使文章更具有普遍意义。</a:t>
            </a:r>
            <a:endParaRPr lang="en-US" altLang="zh-CN" sz="24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其次，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“得道”实际上也可理解为“得人心”，即“人和”。得人心者，人心归顺，所向披靡；失人心者，人心相悖，不攻自溃。</a:t>
            </a:r>
          </a:p>
        </p:txBody>
      </p:sp>
      <p:grpSp>
        <p:nvGrpSpPr>
          <p:cNvPr id="27136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7136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5" name="TextBox 11"/>
          <p:cNvSpPr txBox="1">
            <a:spLocks noChangeArrowheads="1"/>
          </p:cNvSpPr>
          <p:nvPr/>
        </p:nvSpPr>
        <p:spPr bwMode="auto">
          <a:xfrm>
            <a:off x="538163" y="750888"/>
            <a:ext cx="80676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    从文章来看，“人和”对战争胜利起着决定性的作用，那么“人和”在日常生活中又能给我们带来怎样的影响呢？列举一些具体的事例来谈谈。</a:t>
            </a:r>
            <a:endParaRPr lang="zh-CN" altLang="en-US" sz="2400">
              <a:solidFill>
                <a:srgbClr val="000000"/>
              </a:solidFill>
              <a:latin typeface="宋体" charset="-122"/>
            </a:endParaRPr>
          </a:p>
        </p:txBody>
      </p:sp>
      <p:grpSp>
        <p:nvGrpSpPr>
          <p:cNvPr id="272386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723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1188" y="2427288"/>
            <a:ext cx="79946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示例：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在抗震救灾中，全国人民万众一心，共渡难关；一家人齐心协力，勤劳致富，终于盖起新楼房；拔河时大家劲儿往一处使，目标明确，终于赢得了对手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40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09" name="TextBox 2"/>
          <p:cNvSpPr txBox="1">
            <a:spLocks noChangeArrowheads="1"/>
          </p:cNvSpPr>
          <p:nvPr/>
        </p:nvSpPr>
        <p:spPr bwMode="auto">
          <a:xfrm>
            <a:off x="441325" y="873125"/>
            <a:ext cx="826135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    “人和”对一个国家至关重要，同样也给我们的生活带来很大影响，那么作为个体的我们，能怎样获得“人和”呢？</a:t>
            </a:r>
            <a:endParaRPr lang="zh-CN" altLang="en-US" sz="24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1325" y="2208213"/>
            <a:ext cx="8261350" cy="2308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一个人拥有“人和”无疑会给自己的生活、工作带来极大的利益，但并非每个人都拥有“人和”。只要你有一颗宽容、仁爱、向善之心，你就能获得“人和”，就可以获得无穷的正能量，成为一个强大的人。</a:t>
            </a:r>
            <a:endParaRPr lang="zh-CN" altLang="en-US" sz="24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7341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734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433" name="组合 4"/>
          <p:cNvGrpSpPr>
            <a:grpSpLocks/>
          </p:cNvGrpSpPr>
          <p:nvPr/>
        </p:nvGrpSpPr>
        <p:grpSpPr bwMode="auto">
          <a:xfrm>
            <a:off x="558800" y="565150"/>
            <a:ext cx="1366838" cy="642938"/>
            <a:chOff x="3328411" y="661416"/>
            <a:chExt cx="1324739" cy="643499"/>
          </a:xfrm>
        </p:grpSpPr>
        <p:sp>
          <p:nvSpPr>
            <p:cNvPr id="19" name="圆角矩形 18"/>
            <p:cNvSpPr/>
            <p:nvPr/>
          </p:nvSpPr>
          <p:spPr>
            <a:xfrm rot="20470821">
              <a:off x="4197723" y="721794"/>
              <a:ext cx="443118" cy="42105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319204">
              <a:off x="3777684" y="721794"/>
              <a:ext cx="441580" cy="42105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1148334">
              <a:off x="3368415" y="729739"/>
              <a:ext cx="441580" cy="42105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443" name="矩形 1"/>
            <p:cNvSpPr>
              <a:spLocks noChangeArrowheads="1"/>
            </p:cNvSpPr>
            <p:nvPr/>
          </p:nvSpPr>
          <p:spPr bwMode="auto">
            <a:xfrm>
              <a:off x="3328411" y="661416"/>
              <a:ext cx="1324739" cy="643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通假字</a:t>
              </a:r>
            </a:p>
          </p:txBody>
        </p:sp>
      </p:grpSp>
      <p:grpSp>
        <p:nvGrpSpPr>
          <p:cNvPr id="274434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7443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4435" name="TextBox 12"/>
          <p:cNvSpPr txBox="1">
            <a:spLocks noChangeArrowheads="1"/>
          </p:cNvSpPr>
          <p:nvPr/>
        </p:nvSpPr>
        <p:spPr bwMode="auto">
          <a:xfrm>
            <a:off x="2754313" y="1500188"/>
            <a:ext cx="3635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寡助之至，亲戚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畔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之          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95550" y="2481263"/>
            <a:ext cx="4152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“畔”同“叛”，背叛。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45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754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5458" name="组合 8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37" name="圆角矩形 36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46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古今异义</a:t>
              </a:r>
            </a:p>
          </p:txBody>
        </p:sp>
      </p:grpSp>
      <p:sp>
        <p:nvSpPr>
          <p:cNvPr id="275459" name="矩形 8"/>
          <p:cNvSpPr>
            <a:spLocks noChangeArrowheads="1"/>
          </p:cNvSpPr>
          <p:nvPr/>
        </p:nvSpPr>
        <p:spPr bwMode="auto">
          <a:xfrm>
            <a:off x="515938" y="1347788"/>
            <a:ext cx="192881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委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而去之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2605088" y="1331913"/>
            <a:ext cx="4071937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古义：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放弃。</a:t>
            </a:r>
            <a:endParaRPr lang="en-US" altLang="zh-CN" sz="24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今义：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把事情交给别人去办。</a:t>
            </a:r>
          </a:p>
        </p:txBody>
      </p:sp>
      <p:sp>
        <p:nvSpPr>
          <p:cNvPr id="275461" name="矩形 8"/>
          <p:cNvSpPr>
            <a:spLocks noChangeArrowheads="1"/>
          </p:cNvSpPr>
          <p:nvPr/>
        </p:nvSpPr>
        <p:spPr bwMode="auto">
          <a:xfrm>
            <a:off x="515938" y="2571750"/>
            <a:ext cx="192881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池</a:t>
            </a:r>
            <a:r>
              <a:rPr lang="zh-CN" altLang="en-US" sz="28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非不深也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2605088" y="2571750"/>
            <a:ext cx="2500312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古义：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护城河。</a:t>
            </a:r>
            <a:endParaRPr lang="en-US" altLang="zh-CN" sz="24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今义：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池塘。</a:t>
            </a:r>
          </a:p>
        </p:txBody>
      </p:sp>
      <p:sp>
        <p:nvSpPr>
          <p:cNvPr id="275463" name="矩形 8"/>
          <p:cNvSpPr>
            <a:spLocks noChangeArrowheads="1"/>
          </p:cNvSpPr>
          <p:nvPr/>
        </p:nvSpPr>
        <p:spPr bwMode="auto">
          <a:xfrm>
            <a:off x="515938" y="3724275"/>
            <a:ext cx="192881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亲戚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畔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之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2605088" y="3694113"/>
            <a:ext cx="5975350" cy="11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古义：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内外亲属，包括父系亲属和母系亲属。</a:t>
            </a:r>
            <a:endParaRPr lang="en-US" altLang="zh-CN" sz="24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今义：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跟自己家庭有婚姻关系的家庭或它的成员。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utoUpdateAnimBg="0"/>
      <p:bldP spid="15" grpId="0" bldLvl="0" autoUpdateAnimBg="0"/>
      <p:bldP spid="19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TextBox 4"/>
          <p:cNvSpPr txBox="1">
            <a:spLocks noChangeArrowheads="1"/>
          </p:cNvSpPr>
          <p:nvPr/>
        </p:nvSpPr>
        <p:spPr bwMode="auto">
          <a:xfrm>
            <a:off x="539750" y="1276350"/>
            <a:ext cx="8064500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学习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篇文章结构严谨、层层推进的论证方法及条分缕析、环环相扣的论说特色。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掌握古今异义词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学习文中的排比、对比等修辞手法。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正确理解并认识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“得道多助，失道寡助”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“富贵不能淫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贫贱不能移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威武不能屈”“生于忧患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死于安乐”的含义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并从中得到应有的教益——人才要在艰苦中造就。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</a:p>
        </p:txBody>
      </p:sp>
      <p:grpSp>
        <p:nvGrpSpPr>
          <p:cNvPr id="245762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245767" name="图片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768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第一课时</a:t>
              </a:r>
            </a:p>
          </p:txBody>
        </p:sp>
      </p:grpSp>
      <p:grpSp>
        <p:nvGrpSpPr>
          <p:cNvPr id="245763" name="组合 11"/>
          <p:cNvGrpSpPr>
            <a:grpSpLocks/>
          </p:cNvGrpSpPr>
          <p:nvPr/>
        </p:nvGrpSpPr>
        <p:grpSpPr bwMode="auto">
          <a:xfrm>
            <a:off x="-4763" y="555625"/>
            <a:ext cx="2006601" cy="523875"/>
            <a:chOff x="70" y="-63"/>
            <a:chExt cx="3161" cy="824"/>
          </a:xfrm>
        </p:grpSpPr>
        <p:sp>
          <p:nvSpPr>
            <p:cNvPr id="24576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8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7649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3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6482" name="组合 3"/>
          <p:cNvGrpSpPr>
            <a:grpSpLocks/>
          </p:cNvGrpSpPr>
          <p:nvPr/>
        </p:nvGrpSpPr>
        <p:grpSpPr bwMode="auto">
          <a:xfrm>
            <a:off x="539750" y="547688"/>
            <a:ext cx="1743075" cy="565150"/>
            <a:chOff x="3333750" y="598488"/>
            <a:chExt cx="1743075" cy="566502"/>
          </a:xfrm>
        </p:grpSpPr>
        <p:sp>
          <p:nvSpPr>
            <p:cNvPr id="25" name="圆角矩形 24"/>
            <p:cNvSpPr/>
            <p:nvPr/>
          </p:nvSpPr>
          <p:spPr>
            <a:xfrm rot="555800">
              <a:off x="4602163" y="716244"/>
              <a:ext cx="442912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20470821">
              <a:off x="4197350" y="722609"/>
              <a:ext cx="442913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492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一词多义</a:t>
              </a:r>
            </a:p>
          </p:txBody>
        </p:sp>
      </p:grpSp>
      <p:sp>
        <p:nvSpPr>
          <p:cNvPr id="276483" name="Text Box 17"/>
          <p:cNvSpPr txBox="1">
            <a:spLocks noChangeArrowheads="1"/>
          </p:cNvSpPr>
          <p:nvPr/>
        </p:nvSpPr>
        <p:spPr bwMode="auto">
          <a:xfrm>
            <a:off x="1757363" y="1524000"/>
            <a:ext cx="6488112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地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利</a:t>
            </a:r>
            <a:r>
              <a:rPr lang="zh-CN" altLang="en-US" sz="32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不如人和</a:t>
            </a:r>
            <a:endParaRPr lang="en-US" altLang="zh-CN" sz="3200" b="1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兵革非不坚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利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也</a:t>
            </a:r>
          </a:p>
        </p:txBody>
      </p:sp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5281613" y="1851025"/>
            <a:ext cx="2243137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有利条件</a:t>
            </a: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5281613" y="2787650"/>
            <a:ext cx="10001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锋利</a:t>
            </a:r>
          </a:p>
        </p:txBody>
      </p:sp>
      <p:sp>
        <p:nvSpPr>
          <p:cNvPr id="24" name="AutoShape 13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1473200" y="2001838"/>
            <a:ext cx="219075" cy="1290637"/>
          </a:xfrm>
          <a:prstGeom prst="leftBrace">
            <a:avLst>
              <a:gd name="adj1" fmla="val 76112"/>
              <a:gd name="adj2" fmla="val 50000"/>
            </a:avLst>
          </a:prstGeom>
          <a:ln w="38100">
            <a:headEnd/>
            <a:tailEnd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32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487" name="矩形 22"/>
          <p:cNvSpPr>
            <a:spLocks noChangeArrowheads="1"/>
          </p:cNvSpPr>
          <p:nvPr/>
        </p:nvSpPr>
        <p:spPr bwMode="auto">
          <a:xfrm>
            <a:off x="684213" y="2346325"/>
            <a:ext cx="5937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华文楷体" charset="-122"/>
                <a:ea typeface="华文楷体" charset="-122"/>
              </a:rPr>
              <a:t>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utoUpdateAnimBg="0"/>
      <p:bldP spid="22" grpId="0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7505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7751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7506" name="组合 4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51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词类活用</a:t>
              </a:r>
            </a:p>
          </p:txBody>
        </p:sp>
      </p:grpSp>
      <p:sp>
        <p:nvSpPr>
          <p:cNvPr id="277507" name="矩形 8"/>
          <p:cNvSpPr>
            <a:spLocks noChangeArrowheads="1"/>
          </p:cNvSpPr>
          <p:nvPr/>
        </p:nvSpPr>
        <p:spPr bwMode="auto">
          <a:xfrm>
            <a:off x="558800" y="1400175"/>
            <a:ext cx="3357563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域</a:t>
            </a:r>
            <a:r>
              <a:rPr lang="zh-CN" altLang="en-US" sz="24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民不以封疆之界</a:t>
            </a: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558800" y="1900238"/>
            <a:ext cx="50863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名词用作动词，限制。</a:t>
            </a:r>
          </a:p>
        </p:txBody>
      </p:sp>
      <p:sp>
        <p:nvSpPr>
          <p:cNvPr id="277509" name="矩形 8"/>
          <p:cNvSpPr>
            <a:spLocks noChangeArrowheads="1"/>
          </p:cNvSpPr>
          <p:nvPr/>
        </p:nvSpPr>
        <p:spPr bwMode="auto">
          <a:xfrm>
            <a:off x="558800" y="2400300"/>
            <a:ext cx="3357563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固</a:t>
            </a:r>
            <a:r>
              <a:rPr lang="zh-CN" altLang="en-US" sz="24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国不以山溪之险</a:t>
            </a: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558800" y="2971800"/>
            <a:ext cx="4786313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形容词的使动用法，使</a:t>
            </a:r>
            <a:r>
              <a:rPr lang="en-US" altLang="zh-CN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巩固。</a:t>
            </a:r>
          </a:p>
        </p:txBody>
      </p:sp>
      <p:sp>
        <p:nvSpPr>
          <p:cNvPr id="277511" name="矩形 8"/>
          <p:cNvSpPr>
            <a:spLocks noChangeArrowheads="1"/>
          </p:cNvSpPr>
          <p:nvPr/>
        </p:nvSpPr>
        <p:spPr bwMode="auto">
          <a:xfrm>
            <a:off x="558800" y="3543300"/>
            <a:ext cx="3357563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威</a:t>
            </a:r>
            <a:r>
              <a:rPr lang="zh-CN" altLang="en-US" sz="24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天下不以兵革之利</a:t>
            </a: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558800" y="4114800"/>
            <a:ext cx="4214813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形容词用作动词，树立威信。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7" grpId="0" bldLvl="0" autoUpdateAnimBg="0"/>
      <p:bldP spid="19" grpId="0" bldLvl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52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785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8530" name="组合 4"/>
          <p:cNvGrpSpPr>
            <a:grpSpLocks/>
          </p:cNvGrpSpPr>
          <p:nvPr/>
        </p:nvGrpSpPr>
        <p:grpSpPr bwMode="auto">
          <a:xfrm>
            <a:off x="395288" y="636588"/>
            <a:ext cx="1743075" cy="566737"/>
            <a:chOff x="3333750" y="598488"/>
            <a:chExt cx="1743075" cy="566502"/>
          </a:xfrm>
        </p:grpSpPr>
        <p:sp>
          <p:nvSpPr>
            <p:cNvPr id="18" name="圆角矩形 17"/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53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文言句式</a:t>
              </a:r>
            </a:p>
          </p:txBody>
        </p:sp>
      </p:grpSp>
      <p:sp>
        <p:nvSpPr>
          <p:cNvPr id="278531" name="矩形 15"/>
          <p:cNvSpPr>
            <a:spLocks noChangeArrowheads="1"/>
          </p:cNvSpPr>
          <p:nvPr/>
        </p:nvSpPr>
        <p:spPr bwMode="auto">
          <a:xfrm>
            <a:off x="684213" y="1428750"/>
            <a:ext cx="1676400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判断句 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642938" y="1995488"/>
            <a:ext cx="55848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然而不胜者，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天时不如地利也。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“是”表判断。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553" name="组合 1"/>
          <p:cNvGrpSpPr>
            <a:grpSpLocks/>
          </p:cNvGrpSpPr>
          <p:nvPr/>
        </p:nvGrpSpPr>
        <p:grpSpPr bwMode="auto">
          <a:xfrm>
            <a:off x="3700463" y="771525"/>
            <a:ext cx="1743075" cy="644525"/>
            <a:chOff x="3333750" y="598488"/>
            <a:chExt cx="1743075" cy="643766"/>
          </a:xfrm>
        </p:grpSpPr>
        <p:sp>
          <p:nvSpPr>
            <p:cNvPr id="14" name="圆角矩形 13"/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20470821">
              <a:off x="4197350" y="722167"/>
              <a:ext cx="442912" cy="42019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319204">
              <a:off x="3778250" y="722167"/>
              <a:ext cx="441325" cy="42019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 rot="21148334">
              <a:off x="3368675" y="730096"/>
              <a:ext cx="441325" cy="42019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56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279554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27955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9555" name="TextBox 11"/>
          <p:cNvSpPr txBox="1">
            <a:spLocks noChangeArrowheads="1"/>
          </p:cNvSpPr>
          <p:nvPr/>
        </p:nvSpPr>
        <p:spPr bwMode="auto">
          <a:xfrm>
            <a:off x="660400" y="1566863"/>
            <a:ext cx="7823200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《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得道多助，失道寡助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从决定战争胜负的因素这一角度出发，通过对天时、地利、人和三个条件的比较，阐述了人和对战争胜利的决定性作用，由此引申出“得道多助，失道寡助”的观点，阐明了施行“仁政”的重要性。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577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2805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80578" name="Text Box 2"/>
          <p:cNvSpPr txBox="1">
            <a:spLocks noChangeArrowheads="1"/>
          </p:cNvSpPr>
          <p:nvPr/>
        </p:nvSpPr>
        <p:spPr bwMode="auto">
          <a:xfrm>
            <a:off x="1909763" y="1203325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提出观点</a:t>
            </a:r>
          </a:p>
        </p:txBody>
      </p:sp>
      <p:sp>
        <p:nvSpPr>
          <p:cNvPr id="280579" name="Text Box 3"/>
          <p:cNvSpPr txBox="1">
            <a:spLocks noChangeArrowheads="1"/>
          </p:cNvSpPr>
          <p:nvPr/>
        </p:nvSpPr>
        <p:spPr bwMode="auto">
          <a:xfrm>
            <a:off x="1909763" y="2417763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举例说明</a:t>
            </a:r>
          </a:p>
        </p:txBody>
      </p:sp>
      <p:sp>
        <p:nvSpPr>
          <p:cNvPr id="280580" name="Text Box 4"/>
          <p:cNvSpPr txBox="1">
            <a:spLocks noChangeArrowheads="1"/>
          </p:cNvSpPr>
          <p:nvPr/>
        </p:nvSpPr>
        <p:spPr bwMode="auto">
          <a:xfrm>
            <a:off x="1909763" y="3632200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再次强调</a:t>
            </a:r>
          </a:p>
        </p:txBody>
      </p:sp>
      <p:sp>
        <p:nvSpPr>
          <p:cNvPr id="280581" name="Rectangle 6"/>
          <p:cNvSpPr>
            <a:spLocks noChangeArrowheads="1"/>
          </p:cNvSpPr>
          <p:nvPr/>
        </p:nvSpPr>
        <p:spPr bwMode="auto">
          <a:xfrm>
            <a:off x="3608388" y="1060450"/>
            <a:ext cx="20716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天时不如地利</a:t>
            </a:r>
          </a:p>
          <a:p>
            <a:r>
              <a:rPr lang="zh-CN" altLang="en-US" sz="24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地利不如人和</a:t>
            </a:r>
          </a:p>
        </p:txBody>
      </p:sp>
      <p:sp>
        <p:nvSpPr>
          <p:cNvPr id="280582" name="Rectangle 7"/>
          <p:cNvSpPr>
            <a:spLocks noChangeArrowheads="1"/>
          </p:cNvSpPr>
          <p:nvPr/>
        </p:nvSpPr>
        <p:spPr bwMode="auto">
          <a:xfrm>
            <a:off x="3767138" y="1989138"/>
            <a:ext cx="207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天时不如地利</a:t>
            </a:r>
          </a:p>
        </p:txBody>
      </p:sp>
      <p:sp>
        <p:nvSpPr>
          <p:cNvPr id="280583" name="Rectangle 8"/>
          <p:cNvSpPr>
            <a:spLocks noChangeArrowheads="1"/>
          </p:cNvSpPr>
          <p:nvPr/>
        </p:nvSpPr>
        <p:spPr bwMode="auto">
          <a:xfrm>
            <a:off x="3767138" y="2917825"/>
            <a:ext cx="2071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地利不如人和</a:t>
            </a:r>
          </a:p>
        </p:txBody>
      </p:sp>
      <p:sp>
        <p:nvSpPr>
          <p:cNvPr id="280584" name="Rectangle 9"/>
          <p:cNvSpPr>
            <a:spLocks noChangeArrowheads="1"/>
          </p:cNvSpPr>
          <p:nvPr/>
        </p:nvSpPr>
        <p:spPr bwMode="auto">
          <a:xfrm>
            <a:off x="3544888" y="3668713"/>
            <a:ext cx="3071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得道多助，失道寡助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562725" y="1131888"/>
            <a:ext cx="1620838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战争事例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6562725" y="3560763"/>
            <a:ext cx="1620838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治国道理</a:t>
            </a:r>
          </a:p>
        </p:txBody>
      </p:sp>
      <p:sp>
        <p:nvSpPr>
          <p:cNvPr id="280587" name="AutoShape 12"/>
          <p:cNvSpPr>
            <a:spLocks noChangeArrowheads="1"/>
          </p:cNvSpPr>
          <p:nvPr/>
        </p:nvSpPr>
        <p:spPr bwMode="auto">
          <a:xfrm>
            <a:off x="7140575" y="1879600"/>
            <a:ext cx="647700" cy="1500188"/>
          </a:xfrm>
          <a:prstGeom prst="downArrow">
            <a:avLst>
              <a:gd name="adj1" fmla="val 50000"/>
              <a:gd name="adj2" fmla="val 77817"/>
            </a:avLst>
          </a:prstGeom>
          <a:solidFill>
            <a:srgbClr val="727DE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sz="24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0588" name="TextBox 21"/>
          <p:cNvSpPr txBox="1">
            <a:spLocks noChangeArrowheads="1"/>
          </p:cNvSpPr>
          <p:nvPr/>
        </p:nvSpPr>
        <p:spPr bwMode="auto">
          <a:xfrm>
            <a:off x="468313" y="1843088"/>
            <a:ext cx="5746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得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道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多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助，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0589" name="TextBox 22"/>
          <p:cNvSpPr txBox="1">
            <a:spLocks noChangeArrowheads="1"/>
          </p:cNvSpPr>
          <p:nvPr/>
        </p:nvSpPr>
        <p:spPr bwMode="auto">
          <a:xfrm>
            <a:off x="6275388" y="1944688"/>
            <a:ext cx="23574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类   推</a:t>
            </a:r>
          </a:p>
        </p:txBody>
      </p:sp>
      <p:sp>
        <p:nvSpPr>
          <p:cNvPr id="24" name="左大括号 23"/>
          <p:cNvSpPr/>
          <p:nvPr/>
        </p:nvSpPr>
        <p:spPr>
          <a:xfrm>
            <a:off x="1647825" y="1263650"/>
            <a:ext cx="287338" cy="2816225"/>
          </a:xfrm>
          <a:prstGeom prst="leftBrace">
            <a:avLst>
              <a:gd name="adj1" fmla="val 123127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80591" name="矩形 2"/>
          <p:cNvSpPr>
            <a:spLocks noChangeArrowheads="1"/>
          </p:cNvSpPr>
          <p:nvPr/>
        </p:nvSpPr>
        <p:spPr bwMode="auto">
          <a:xfrm>
            <a:off x="1022350" y="1839913"/>
            <a:ext cx="5445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失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道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寡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助</a:t>
            </a:r>
          </a:p>
        </p:txBody>
      </p:sp>
      <p:sp>
        <p:nvSpPr>
          <p:cNvPr id="25" name="左大括号 24"/>
          <p:cNvSpPr/>
          <p:nvPr/>
        </p:nvSpPr>
        <p:spPr>
          <a:xfrm>
            <a:off x="3521075" y="2127250"/>
            <a:ext cx="239713" cy="1138238"/>
          </a:xfrm>
          <a:prstGeom prst="leftBrace">
            <a:avLst>
              <a:gd name="adj1" fmla="val 123127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6" name="左大括号 25"/>
          <p:cNvSpPr/>
          <p:nvPr/>
        </p:nvSpPr>
        <p:spPr>
          <a:xfrm>
            <a:off x="3446463" y="1184275"/>
            <a:ext cx="241300" cy="609600"/>
          </a:xfrm>
          <a:prstGeom prst="leftBrace">
            <a:avLst>
              <a:gd name="adj1" fmla="val 123127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1" name="Picture 4" descr="https://timgsa.baidu.com/timg?image&amp;quality=80&amp;size=b9999_10000&amp;sec=1556358487226&amp;di=49f25269e21765091c7bc3ad71ec98c4&amp;imgtype=0&amp;src=http%3A%2F%2Fp1.qhimgs4.com%2Ft01fb3eb86044c5c7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" y="3175"/>
            <a:ext cx="9147175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48"/>
          <p:cNvSpPr txBox="1"/>
          <p:nvPr/>
        </p:nvSpPr>
        <p:spPr>
          <a:xfrm>
            <a:off x="2492769" y="1563638"/>
            <a:ext cx="4158462" cy="80791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/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Kaiti SC"/>
                <a:cs typeface="Kaiti SC"/>
              </a:rPr>
              <a:t>富贵不能淫</a:t>
            </a:r>
          </a:p>
        </p:txBody>
      </p:sp>
      <p:grpSp>
        <p:nvGrpSpPr>
          <p:cNvPr id="281605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281606" name="图片 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1607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第二课时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5" name="矩形 1"/>
          <p:cNvSpPr>
            <a:spLocks noChangeArrowheads="1"/>
          </p:cNvSpPr>
          <p:nvPr/>
        </p:nvSpPr>
        <p:spPr bwMode="auto">
          <a:xfrm>
            <a:off x="411163" y="1185863"/>
            <a:ext cx="8321675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    景春曰：“公孙衍、张仪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岂不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诚大丈夫哉？一怒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而诸侯惧，安居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而天下熄。”   </a:t>
            </a:r>
            <a:endParaRPr lang="zh-CN" altLang="zh-CN" sz="2600" b="1" noProof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zh-CN" sz="2600" b="1" noProof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孟子曰：“是焉得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为大丈夫乎？子未学礼乎？丈</a:t>
            </a:r>
            <a:endParaRPr lang="zh-CN" altLang="zh-CN" sz="2600" b="1" noProof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夫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之冠也，父命之；女子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之嫁也，母命之，往送之门，戒之曰：‘往之女家，必敬必戒，无违夫子！’以顺为正者，妾妇之道也。居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天下之广居，立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天下之正位，行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600" b="1" noProof="1">
                <a:latin typeface="楷体" pitchFamily="49" charset="-122"/>
                <a:ea typeface="楷体" pitchFamily="49" charset="-122"/>
              </a:rPr>
              <a:t>天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下之大道。得志，与民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由之；不得志，独行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其道。富贵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不能淫，贫贱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不能移，威武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不能屈，此之谓</a:t>
            </a:r>
            <a:r>
              <a:rPr lang="zh-CN" altLang="zh-CN" sz="26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 noProof="1">
                <a:latin typeface="楷体" pitchFamily="49" charset="-122"/>
                <a:ea typeface="楷体" pitchFamily="49" charset="-122"/>
              </a:rPr>
              <a:t>大丈夫。” </a:t>
            </a:r>
          </a:p>
        </p:txBody>
      </p:sp>
      <p:sp>
        <p:nvSpPr>
          <p:cNvPr id="282626" name="TextBox 4"/>
          <p:cNvSpPr txBox="1">
            <a:spLocks noChangeArrowheads="1"/>
          </p:cNvSpPr>
          <p:nvPr/>
        </p:nvSpPr>
        <p:spPr bwMode="auto">
          <a:xfrm>
            <a:off x="395288" y="555625"/>
            <a:ext cx="6264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有感情地朗读课文，注意节奏和停顿。</a:t>
            </a:r>
          </a:p>
        </p:txBody>
      </p:sp>
      <p:grpSp>
        <p:nvGrpSpPr>
          <p:cNvPr id="282627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8262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4217" name="22 《孟子》三章-富贵不能淫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16688" y="627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42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42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217"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1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649" name="组合 1"/>
          <p:cNvGrpSpPr>
            <a:grpSpLocks/>
          </p:cNvGrpSpPr>
          <p:nvPr/>
        </p:nvGrpSpPr>
        <p:grpSpPr bwMode="auto">
          <a:xfrm>
            <a:off x="3700463" y="473075"/>
            <a:ext cx="1743075" cy="566738"/>
            <a:chOff x="3348038" y="339725"/>
            <a:chExt cx="1743075" cy="566738"/>
          </a:xfrm>
        </p:grpSpPr>
        <p:sp>
          <p:nvSpPr>
            <p:cNvPr id="8" name="圆角矩形 7"/>
            <p:cNvSpPr/>
            <p:nvPr/>
          </p:nvSpPr>
          <p:spPr bwMode="auto">
            <a:xfrm rot="555800">
              <a:off x="4602163" y="4445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 bwMode="auto">
            <a:xfrm rot="20470821">
              <a:off x="4197350" y="47148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 bwMode="auto">
            <a:xfrm rot="319204">
              <a:off x="3778250" y="471488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" name="圆角矩形 10"/>
            <p:cNvSpPr/>
            <p:nvPr/>
          </p:nvSpPr>
          <p:spPr bwMode="auto">
            <a:xfrm rot="21148334">
              <a:off x="3368675" y="479425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83659" name="矩形 1"/>
            <p:cNvSpPr>
              <a:spLocks noChangeArrowheads="1"/>
            </p:cNvSpPr>
            <p:nvPr/>
          </p:nvSpPr>
          <p:spPr bwMode="auto">
            <a:xfrm>
              <a:off x="3348038" y="3397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诵读指导</a:t>
              </a:r>
            </a:p>
          </p:txBody>
        </p:sp>
      </p:grpSp>
      <p:sp>
        <p:nvSpPr>
          <p:cNvPr id="283650" name="矩形 17"/>
          <p:cNvSpPr>
            <a:spLocks noChangeArrowheads="1"/>
          </p:cNvSpPr>
          <p:nvPr/>
        </p:nvSpPr>
        <p:spPr bwMode="auto">
          <a:xfrm>
            <a:off x="323850" y="1190625"/>
            <a:ext cx="84963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首先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把握节奏，准确停顿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，准确把握句子之间的关系，根据不同的句子做好句内的停顿，只有把握好句内的停顿，才能把握文章整体的节奏。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其次要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注意那些语气词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，疑问语气声音要上扬，感叹语气声音要下沉。读好语气词就能把握文章的语气。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注意读音的轻重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。像“富贵不能淫”，重读不同的词语表达的效果不同，要整体把握，确定好重音。</a:t>
            </a:r>
          </a:p>
        </p:txBody>
      </p:sp>
      <p:grpSp>
        <p:nvGrpSpPr>
          <p:cNvPr id="283651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8365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3" name="矩形 1"/>
          <p:cNvSpPr>
            <a:spLocks noChangeArrowheads="1"/>
          </p:cNvSpPr>
          <p:nvPr/>
        </p:nvSpPr>
        <p:spPr bwMode="auto">
          <a:xfrm>
            <a:off x="492125" y="476250"/>
            <a:ext cx="8159750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富贵不能淫</a:t>
            </a:r>
            <a:endParaRPr lang="en-US" altLang="zh-CN" sz="4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景春曰：“公孙衍、张仪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诚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大丈夫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哉？一怒而诸侯惧，安居而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天下熄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。”</a:t>
            </a:r>
          </a:p>
        </p:txBody>
      </p:sp>
      <p:sp>
        <p:nvSpPr>
          <p:cNvPr id="19462" name="文本框 1"/>
          <p:cNvSpPr txBox="1">
            <a:spLocks noChangeArrowheads="1"/>
          </p:cNvSpPr>
          <p:nvPr/>
        </p:nvSpPr>
        <p:spPr bwMode="auto">
          <a:xfrm>
            <a:off x="5003800" y="1419225"/>
            <a:ext cx="884238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难道。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文本框 2"/>
          <p:cNvSpPr txBox="1">
            <a:spLocks noChangeArrowheads="1"/>
          </p:cNvSpPr>
          <p:nvPr/>
        </p:nvSpPr>
        <p:spPr bwMode="auto">
          <a:xfrm>
            <a:off x="5407025" y="2316163"/>
            <a:ext cx="162560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真正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确实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4" name="文本框 3"/>
          <p:cNvSpPr txBox="1">
            <a:spLocks noChangeArrowheads="1"/>
          </p:cNvSpPr>
          <p:nvPr/>
        </p:nvSpPr>
        <p:spPr bwMode="auto">
          <a:xfrm>
            <a:off x="6021388" y="1131888"/>
            <a:ext cx="2305050" cy="7080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指有大志、有作为、有气节的男子。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6" name="文本框 5"/>
          <p:cNvSpPr txBox="1">
            <a:spLocks noChangeArrowheads="1"/>
          </p:cNvSpPr>
          <p:nvPr/>
        </p:nvSpPr>
        <p:spPr bwMode="auto">
          <a:xfrm>
            <a:off x="2339975" y="2284413"/>
            <a:ext cx="2900363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指战争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停息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天下太平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4678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846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496888" y="3232150"/>
            <a:ext cx="7891462" cy="16430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景春说：“公孙衍、张仪难道不是真正的有志气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、有作为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的男子吗？他们一发怒，诸侯就害怕，他们安静下来，天下就太平无事。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3" grpId="0" animBg="1"/>
      <p:bldP spid="19464" grpId="0" animBg="1"/>
      <p:bldP spid="19466" grpId="0" animBg="1"/>
      <p:bldP spid="1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7" name="矩形 1"/>
          <p:cNvSpPr>
            <a:spLocks noChangeArrowheads="1"/>
          </p:cNvSpPr>
          <p:nvPr/>
        </p:nvSpPr>
        <p:spPr bwMode="auto">
          <a:xfrm>
            <a:off x="492125" y="688975"/>
            <a:ext cx="81597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孟子曰：“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得为大丈夫乎？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未学礼乎？丈夫之冠也，父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命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之；女子之嫁也，母命之，往送之门，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戒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之曰：‘往之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女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家，必敬必戒，无违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夫子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！’以顺为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者，妾妇之道也。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979738" y="627063"/>
            <a:ext cx="58420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16238" y="1450975"/>
            <a:ext cx="1624012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怎么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哪里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227763" y="655638"/>
            <a:ext cx="5016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557463" y="2355850"/>
            <a:ext cx="1582737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教导、训诲。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331913" y="2381250"/>
            <a:ext cx="84137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告诫。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563938" y="3148013"/>
            <a:ext cx="1878012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“汝”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98463" y="3148013"/>
            <a:ext cx="120967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指丈夫。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584450" y="4073525"/>
            <a:ext cx="1566863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准则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标准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5706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8570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8" grpId="0" bldLvl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5" name="Rectangle 17"/>
          <p:cNvSpPr>
            <a:spLocks noChangeArrowheads="1"/>
          </p:cNvSpPr>
          <p:nvPr/>
        </p:nvSpPr>
        <p:spPr bwMode="auto">
          <a:xfrm>
            <a:off x="2627313" y="1341438"/>
            <a:ext cx="619283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孟子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约前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372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—前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289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　战国时期思想家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儒家学派代表人物之一。名轲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字子舆。邹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今山东邹城东南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人。他把孔子“仁”的观念发展为“仁政”学说。提出“民贵君轻”说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劝告统治者重视人民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阐述了儒家重民思想。肯定人性生来是善的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都具有仁、义、礼、智等天赋道德意识。其学说对后世儒者影响很大。被认为是孔子学说的继承者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有“亚圣”之称。著作有《孟子》。</a:t>
            </a:r>
          </a:p>
        </p:txBody>
      </p:sp>
      <p:grpSp>
        <p:nvGrpSpPr>
          <p:cNvPr id="246786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2467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46787" name="组合 1"/>
          <p:cNvGrpSpPr>
            <a:grpSpLocks/>
          </p:cNvGrpSpPr>
          <p:nvPr/>
        </p:nvGrpSpPr>
        <p:grpSpPr bwMode="auto">
          <a:xfrm>
            <a:off x="3700463" y="565150"/>
            <a:ext cx="1743075" cy="566738"/>
            <a:chOff x="3406775" y="598488"/>
            <a:chExt cx="1743075" cy="566737"/>
          </a:xfrm>
        </p:grpSpPr>
        <p:sp>
          <p:nvSpPr>
            <p:cNvPr id="16" name="圆角矩形 15"/>
            <p:cNvSpPr/>
            <p:nvPr/>
          </p:nvSpPr>
          <p:spPr>
            <a:xfrm rot="555800">
              <a:off x="4675187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1148334">
              <a:off x="34417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46793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pic>
        <p:nvPicPr>
          <p:cNvPr id="246788" name="Picture 4" descr="https://timgsa.baidu.com/timg?image&amp;quality=80&amp;size=b9999_10000&amp;sec=1556354571005&amp;di=dec4f7870632b1c4d1db424baa56bf90&amp;imgtype=0&amp;src=http%3A%2F%2Fi0.hdslb.com%2Fbfs%2Farticle%2Fd28632b7f355d62940ea5c087fc585b335f64c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744663"/>
            <a:ext cx="227647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1" name="矩形 6"/>
          <p:cNvSpPr>
            <a:spLocks noChangeArrowheads="1"/>
          </p:cNvSpPr>
          <p:nvPr/>
        </p:nvSpPr>
        <p:spPr bwMode="auto">
          <a:xfrm>
            <a:off x="401638" y="915988"/>
            <a:ext cx="8424862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孟子说：“这哪能算是有志气、有作为的男子呢？你没有学过礼吗？男子行加冠礼时，父亲训导他；女子出嫁时，母亲训导她，送她到门口，告诫她说：‘到了你夫家，一定要恭敬，一定要谨慎，不要违背丈夫！’把顺从当作准则，是妇女之道。”</a:t>
            </a:r>
          </a:p>
        </p:txBody>
      </p:sp>
      <p:grpSp>
        <p:nvGrpSpPr>
          <p:cNvPr id="286722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8672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5" name="文本框 36"/>
          <p:cNvSpPr txBox="1">
            <a:spLocks noChangeArrowheads="1"/>
          </p:cNvSpPr>
          <p:nvPr/>
        </p:nvSpPr>
        <p:spPr bwMode="auto">
          <a:xfrm rot="-170103">
            <a:off x="322263" y="133667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87746" name="矩形 1"/>
          <p:cNvSpPr>
            <a:spLocks noChangeArrowheads="1"/>
          </p:cNvSpPr>
          <p:nvPr/>
        </p:nvSpPr>
        <p:spPr bwMode="auto">
          <a:xfrm>
            <a:off x="542925" y="644525"/>
            <a:ext cx="80581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天下之广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，立天下之正位，行天下之大道。得志，与民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之；不得志，独行其道。富贵不能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，贫贱不能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，威武不能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屈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。此</a:t>
            </a:r>
          </a:p>
          <a:p>
            <a:pPr>
              <a:lnSpc>
                <a:spcPct val="2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之谓大丈夫。”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06575" y="1492250"/>
            <a:ext cx="820738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遵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8313" y="555625"/>
            <a:ext cx="80962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居住。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68538" y="555625"/>
            <a:ext cx="8318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住所。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7750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8775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6569075" y="2284413"/>
            <a:ext cx="2251075" cy="7064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使动用法。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惑乱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迷惑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211138" y="3106738"/>
            <a:ext cx="3281362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使动用法，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en-US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动摇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3"/>
          <p:cNvSpPr txBox="1">
            <a:spLocks noChangeArrowheads="1"/>
          </p:cNvSpPr>
          <p:nvPr/>
        </p:nvSpPr>
        <p:spPr bwMode="auto">
          <a:xfrm>
            <a:off x="3779838" y="3160713"/>
            <a:ext cx="1622425" cy="7064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使动用法，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en-US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屈服。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3" name="矩形 6"/>
          <p:cNvSpPr>
            <a:spLocks noChangeArrowheads="1"/>
          </p:cNvSpPr>
          <p:nvPr/>
        </p:nvSpPr>
        <p:spPr bwMode="auto">
          <a:xfrm>
            <a:off x="503238" y="876300"/>
            <a:ext cx="8137525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“居住在天下最宽广的住宅‘仁’里，站立在天下最正确的位置‘礼’上，行走在天下最宽广的道路‘义’上；能实现理想时，与百姓一同遵循正道而行；不能实现理想时，就独自行走自己的道路。富贵不能使他的思想迷惑，贫贱不能使他的操守动摇，威武不能使他的意志屈服，这才叫作有志气、有作为的男子。”</a:t>
            </a:r>
          </a:p>
        </p:txBody>
      </p:sp>
      <p:grpSp>
        <p:nvGrpSpPr>
          <p:cNvPr id="289794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897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7" name="TextBox 5"/>
          <p:cNvSpPr txBox="1">
            <a:spLocks noChangeArrowheads="1"/>
          </p:cNvSpPr>
          <p:nvPr/>
        </p:nvSpPr>
        <p:spPr bwMode="auto">
          <a:xfrm>
            <a:off x="2316163" y="1149350"/>
            <a:ext cx="45116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/>
              <a:t>本文探讨了一个什么问题？</a:t>
            </a: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2124075" y="2336800"/>
            <a:ext cx="4751388" cy="5222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探讨了什么是大丈夫的问题。</a:t>
            </a:r>
          </a:p>
        </p:txBody>
      </p:sp>
      <p:grpSp>
        <p:nvGrpSpPr>
          <p:cNvPr id="29081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908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1" name="文本框 100"/>
          <p:cNvSpPr txBox="1">
            <a:spLocks noChangeArrowheads="1"/>
          </p:cNvSpPr>
          <p:nvPr/>
        </p:nvSpPr>
        <p:spPr bwMode="auto">
          <a:xfrm>
            <a:off x="1328738" y="1016000"/>
            <a:ext cx="648652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宋体" charset="-122"/>
              </a:rPr>
              <a:t>景春心目中的大丈夫形象</a:t>
            </a:r>
            <a:r>
              <a:rPr lang="zh-CN" altLang="en-US" sz="2800" b="1">
                <a:latin typeface="宋体" charset="-122"/>
              </a:rPr>
              <a:t>是什么样子的？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03238" y="1995488"/>
            <a:ext cx="8137525" cy="12842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春心目中的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大丈夫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像公孙衍、张仪那样位高权重、令人望而生畏的当权者。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184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918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5" name="文本框 1"/>
          <p:cNvSpPr txBox="1">
            <a:spLocks noChangeArrowheads="1"/>
          </p:cNvSpPr>
          <p:nvPr/>
        </p:nvSpPr>
        <p:spPr bwMode="auto">
          <a:xfrm>
            <a:off x="463550" y="684213"/>
            <a:ext cx="8216900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514350"/>
            <a:r>
              <a:rPr lang="zh-CN" altLang="en-US" sz="2600" b="1">
                <a:solidFill>
                  <a:srgbClr val="000000"/>
                </a:solidFill>
                <a:latin typeface="宋体" charset="-122"/>
                <a:sym typeface="微软雅黑" pitchFamily="34" charset="-122"/>
              </a:rPr>
              <a:t>    从景春的话中，可以看出他对公孙衍、张仪持什么态度？你是如何看出来的？这两句话应该用什么样的语气来读？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9750" y="3076575"/>
            <a:ext cx="7632700" cy="16922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敬仰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、崇拜、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羡慕的语气，从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反问句式、副词“诚”以及对他们能力的夸张性描述上可以看出来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。应该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以一种肯定、赞叹并试图得到听话人认可的语气来读。</a:t>
            </a:r>
          </a:p>
        </p:txBody>
      </p:sp>
      <p:grpSp>
        <p:nvGrpSpPr>
          <p:cNvPr id="29286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928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92868" name="矩形 1"/>
          <p:cNvSpPr>
            <a:spLocks noChangeArrowheads="1"/>
          </p:cNvSpPr>
          <p:nvPr/>
        </p:nvSpPr>
        <p:spPr bwMode="auto">
          <a:xfrm>
            <a:off x="647700" y="2066925"/>
            <a:ext cx="784860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公孙衍、张仪岂不诚大丈夫哉？一怒而诸侯惧，安居而天下熄。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89" name="文本框 1"/>
          <p:cNvSpPr txBox="1">
            <a:spLocks noChangeArrowheads="1"/>
          </p:cNvSpPr>
          <p:nvPr/>
        </p:nvSpPr>
        <p:spPr bwMode="auto">
          <a:xfrm>
            <a:off x="468313" y="681038"/>
            <a:ext cx="82073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    孟子并不认同景春的观点，他的反驳可以分为哪几个层次？主要内容分别是什么？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8313" y="1601788"/>
            <a:ext cx="18716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两个层次。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93891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938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468313" y="2249488"/>
            <a:ext cx="8207375" cy="1384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100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第一层：“是焉得为大丈夫”至“妾妇之道也”。反驳景春的观点，认为公孙衍、张仪所行不过是迎合主上的“妾妇之道”，称不上大丈夫。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8313" y="3743325"/>
            <a:ext cx="7848600" cy="954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spcBef>
                <a:spcPts val="1000"/>
              </a:spcBef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第二层：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居天下之广居”至“此之谓大丈夫”，正面提出何谓大丈夫。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1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TextBox 1"/>
          <p:cNvSpPr txBox="1">
            <a:spLocks noChangeArrowheads="1"/>
          </p:cNvSpPr>
          <p:nvPr/>
        </p:nvSpPr>
        <p:spPr bwMode="auto">
          <a:xfrm>
            <a:off x="539750" y="555625"/>
            <a:ext cx="81359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        孟子反驳景春的部分，“子未学礼乎”和“以顺为正者，妾妇之道也”分别起什么作用？</a:t>
            </a:r>
          </a:p>
        </p:txBody>
      </p:sp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530225" y="3508375"/>
            <a:ext cx="7786688" cy="954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前者是导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入，后者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总结，与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中间的长句共同构成一个完整的类比论证。</a:t>
            </a:r>
          </a:p>
        </p:txBody>
      </p:sp>
      <p:grpSp>
        <p:nvGrpSpPr>
          <p:cNvPr id="294915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949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94916" name="矩形 2"/>
          <p:cNvSpPr>
            <a:spLocks noChangeArrowheads="1"/>
          </p:cNvSpPr>
          <p:nvPr/>
        </p:nvSpPr>
        <p:spPr bwMode="auto">
          <a:xfrm>
            <a:off x="539750" y="1690688"/>
            <a:ext cx="8135938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子未学礼乎？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丈夫之冠也，父命之；女子之嫁也，母命之，往送之门，戒之曰：‘往之女家，必敬必戒，无违夫子！’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以顺为正者，妾妇之道也。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7" name="文本框 100"/>
          <p:cNvSpPr txBox="1">
            <a:spLocks noChangeArrowheads="1"/>
          </p:cNvSpPr>
          <p:nvPr/>
        </p:nvSpPr>
        <p:spPr bwMode="auto">
          <a:xfrm>
            <a:off x="525463" y="727075"/>
            <a:ext cx="80930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    </a:t>
            </a:r>
            <a:r>
              <a:rPr lang="zh-CN" altLang="zh-CN" sz="2800" b="1">
                <a:latin typeface="宋体" charset="-122"/>
              </a:rPr>
              <a:t>孟子所说的“妾妇之道”和“大丈夫之道”</a:t>
            </a:r>
            <a:r>
              <a:rPr lang="zh-CN" altLang="en-US" sz="2800" b="1">
                <a:latin typeface="宋体" charset="-122"/>
              </a:rPr>
              <a:t>有何不同？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5463" y="2932113"/>
            <a:ext cx="7718425" cy="18161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“大丈夫之道”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表现为“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富贵不能淫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贫贱不能移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威武不能屈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本质是对内心的仁、义、礼的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坚守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儒家所倡导的“穷则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独善其身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达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则兼济天下”的观点一样。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593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9594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25463" y="1779588"/>
            <a:ext cx="8093075" cy="9540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“妾妇之道”表现为顺从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其本质是在权利面前无原则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如张仪之流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只是顺从秦王的意思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1" name="TextBox 1"/>
          <p:cNvSpPr txBox="1">
            <a:spLocks noChangeArrowheads="1"/>
          </p:cNvSpPr>
          <p:nvPr/>
        </p:nvSpPr>
        <p:spPr bwMode="auto">
          <a:xfrm>
            <a:off x="503238" y="484188"/>
            <a:ext cx="81375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/>
              <a:t>        孟子认为成为大丈夫的条件是什么？它们的位置能否颠倒？为什么？</a:t>
            </a: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449263" y="1347788"/>
            <a:ext cx="8245475" cy="15700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3067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孟子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认为大丈夫有三个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标准：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仁德，守礼法，做事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合乎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道义；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得志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与否，都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不能放弃自己的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原则；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富贵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、贫贱、威武这些外部施加的因素都不能使之迷乱、动摇、屈服。这三条做到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了，才有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资格叫大丈夫。</a:t>
            </a: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449263" y="3003550"/>
            <a:ext cx="8245475" cy="19399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3003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。“居天下之广居”三句是作为大丈夫应该坚持的根本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是核心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是基础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必须放在最前面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接下来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“得志”“不得志”是分两种情况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讨论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对根本原则的一种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补充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“富贵”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“贫贱”“威武”是三种极端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情况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具有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一定的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偶然性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进一步的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补充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因此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置于最后。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6964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9696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833" name="组合 1"/>
          <p:cNvGrpSpPr>
            <a:grpSpLocks/>
          </p:cNvGrpSpPr>
          <p:nvPr/>
        </p:nvGrpSpPr>
        <p:grpSpPr bwMode="auto">
          <a:xfrm>
            <a:off x="3700463" y="492125"/>
            <a:ext cx="1743075" cy="566738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4884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248834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24883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48835" name="矩形 1"/>
          <p:cNvSpPr>
            <a:spLocks noChangeArrowheads="1"/>
          </p:cNvSpPr>
          <p:nvPr/>
        </p:nvSpPr>
        <p:spPr bwMode="auto">
          <a:xfrm>
            <a:off x="431800" y="1103313"/>
            <a:ext cx="82804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2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孟子生活的社会动荡不安，是人民生活十分痛苦的战国时代。当时，各大国之间“争地以战，杀人盈野；争城以战，杀人盈城”；统治者是“庖有肥肉，厩有肥马”，人民是“仰不足以事父母，俯不足以蓄妻子，乐岁终身苦，凶年不免于死亡”。面对这样的社会现实，孟子最早提出了“民贵君轻”的主张，呼吁各国诸侯重视人民的作用；提出残暴之君是“独夫”，人民可以推翻他的观点；强烈反对不义战争，认为只有“不嗜杀人者”，才能统一天下。孟子向往着历史上尧舜的功绩，他到处游说，宣扬他的“仁政”“王道”，并把这个希望寄托在统治者发“仁心”上，力图维护西周的井田制度，从而使天下归顺，达到成就王业，“黎民不饥不寒”的目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5" name="TextBox 1"/>
          <p:cNvSpPr txBox="1">
            <a:spLocks noChangeArrowheads="1"/>
          </p:cNvSpPr>
          <p:nvPr/>
        </p:nvSpPr>
        <p:spPr bwMode="auto">
          <a:xfrm>
            <a:off x="503238" y="609600"/>
            <a:ext cx="81375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        讨论：你认为什么样的人算得上是“大丈夫”？举例说明。</a:t>
            </a:r>
          </a:p>
        </p:txBody>
      </p: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539750" y="1731963"/>
            <a:ext cx="8331200" cy="12001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“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居天下之广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天下之正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天下之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做了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抱以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得志与民由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得志独行其道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的立身处世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态度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能够成为真正的堂堂正正的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大丈夫。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539750" y="3243263"/>
            <a:ext cx="8331200" cy="1200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富贵不能淫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文天祥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拒绝元朝高官厚禄的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收买，英勇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就义。</a:t>
            </a:r>
          </a:p>
          <a:p>
            <a:pPr eaLnBrk="1" hangingPunct="1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贫贱不能移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朱自清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宁可饿死也不吃美国的救济粮。</a:t>
            </a:r>
          </a:p>
          <a:p>
            <a:pPr eaLnBrk="1" hangingPunct="1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威武不能屈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闻一多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拍案而起，横眉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怒对国民党的手枪。 </a:t>
            </a:r>
          </a:p>
        </p:txBody>
      </p:sp>
      <p:grpSp>
        <p:nvGrpSpPr>
          <p:cNvPr id="297988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979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extBox 1"/>
          <p:cNvSpPr txBox="1">
            <a:spLocks noChangeArrowheads="1"/>
          </p:cNvSpPr>
          <p:nvPr/>
        </p:nvSpPr>
        <p:spPr bwMode="auto">
          <a:xfrm>
            <a:off x="539750" y="609600"/>
            <a:ext cx="80645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charset="-122"/>
              </a:rPr>
              <a:t>    孟子的文章以雄辩著称，大量使用排比句，气势非凡。请具体分析。</a:t>
            </a:r>
          </a:p>
        </p:txBody>
      </p:sp>
      <p:sp>
        <p:nvSpPr>
          <p:cNvPr id="8" name="文本框 99"/>
          <p:cNvSpPr txBox="1">
            <a:spLocks noChangeArrowheads="1"/>
          </p:cNvSpPr>
          <p:nvPr/>
        </p:nvSpPr>
        <p:spPr bwMode="auto">
          <a:xfrm>
            <a:off x="539750" y="1795463"/>
            <a:ext cx="8064500" cy="2576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居天下之广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天下之正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天下之大道”三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采取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排比的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气势磅礴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义正词严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地指出大丈夫精神的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个“天下之”的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将精神的崇高性推到极致。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901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990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Rectangle 3"/>
          <p:cNvSpPr>
            <a:spLocks noChangeArrowheads="1"/>
          </p:cNvSpPr>
          <p:nvPr/>
        </p:nvSpPr>
        <p:spPr bwMode="auto">
          <a:xfrm>
            <a:off x="1516063" y="1851025"/>
            <a:ext cx="2019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往之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女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家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75163" y="1851025"/>
            <a:ext cx="2689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通“汝”，你。</a:t>
            </a:r>
          </a:p>
        </p:txBody>
      </p:sp>
      <p:grpSp>
        <p:nvGrpSpPr>
          <p:cNvPr id="300035" name="组合 4"/>
          <p:cNvGrpSpPr>
            <a:grpSpLocks/>
          </p:cNvGrpSpPr>
          <p:nvPr/>
        </p:nvGrpSpPr>
        <p:grpSpPr bwMode="auto">
          <a:xfrm>
            <a:off x="558800" y="565150"/>
            <a:ext cx="1366838" cy="642938"/>
            <a:chOff x="3328411" y="661416"/>
            <a:chExt cx="1324739" cy="643499"/>
          </a:xfrm>
        </p:grpSpPr>
        <p:sp>
          <p:nvSpPr>
            <p:cNvPr id="19" name="圆角矩形 18"/>
            <p:cNvSpPr/>
            <p:nvPr/>
          </p:nvSpPr>
          <p:spPr>
            <a:xfrm rot="20470821">
              <a:off x="4197723" y="721794"/>
              <a:ext cx="443118" cy="42105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319204">
              <a:off x="3777684" y="721794"/>
              <a:ext cx="441580" cy="42105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1148334">
              <a:off x="3368415" y="729739"/>
              <a:ext cx="441580" cy="42105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00043" name="矩形 1"/>
            <p:cNvSpPr>
              <a:spLocks noChangeArrowheads="1"/>
            </p:cNvSpPr>
            <p:nvPr/>
          </p:nvSpPr>
          <p:spPr bwMode="auto">
            <a:xfrm>
              <a:off x="3328411" y="661416"/>
              <a:ext cx="1324739" cy="643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通假字</a:t>
              </a:r>
            </a:p>
          </p:txBody>
        </p:sp>
      </p:grpSp>
      <p:grpSp>
        <p:nvGrpSpPr>
          <p:cNvPr id="300036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0003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105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010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01058" name="Text Box 9"/>
          <p:cNvSpPr txBox="1">
            <a:spLocks noChangeArrowheads="1"/>
          </p:cNvSpPr>
          <p:nvPr/>
        </p:nvSpPr>
        <p:spPr bwMode="auto">
          <a:xfrm>
            <a:off x="395288" y="1289050"/>
            <a:ext cx="24479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安居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而天下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熄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5441950" y="1917700"/>
            <a:ext cx="28749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熄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古义：太平；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今义：熄灭。</a:t>
            </a: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395288" y="3705225"/>
            <a:ext cx="52498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 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古义：准则，标准；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今义：垂直或符合标准方向。</a:t>
            </a:r>
          </a:p>
        </p:txBody>
      </p:sp>
      <p:sp>
        <p:nvSpPr>
          <p:cNvPr id="301061" name="矩形 3"/>
          <p:cNvSpPr>
            <a:spLocks noChangeArrowheads="1"/>
          </p:cNvSpPr>
          <p:nvPr/>
        </p:nvSpPr>
        <p:spPr bwMode="auto">
          <a:xfrm>
            <a:off x="395288" y="2941638"/>
            <a:ext cx="19875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以顺为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者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95288" y="1917700"/>
            <a:ext cx="43275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安居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古义：安静，平静；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今义：定居。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01063" name="组合 8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37" name="圆角矩形 36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0106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古今异义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/>
      <p:bldP spid="35" grpId="0" bldLvl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1" name="Text Box 14"/>
          <p:cNvSpPr txBox="1">
            <a:spLocks noChangeArrowheads="1"/>
          </p:cNvSpPr>
          <p:nvPr/>
        </p:nvSpPr>
        <p:spPr bwMode="auto">
          <a:xfrm>
            <a:off x="1831975" y="1328738"/>
            <a:ext cx="640556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丈夫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冠也（                 ）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往送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门（           ）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妾妇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道也（               ）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与民由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          ）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此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谓大丈夫（                  ）</a:t>
            </a: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4121150" y="1119188"/>
            <a:ext cx="3103563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用在主谓之间，取消句子的独立性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3776663" y="2078038"/>
            <a:ext cx="1789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动词，到</a:t>
            </a: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4192588" y="2752725"/>
            <a:ext cx="2554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结构助词，的</a:t>
            </a: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3776663" y="3436938"/>
            <a:ext cx="255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代词，指正道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4476750" y="3865563"/>
            <a:ext cx="32258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用在主谓之间，取消句子的独立性</a:t>
            </a:r>
          </a:p>
        </p:txBody>
      </p:sp>
      <p:sp>
        <p:nvSpPr>
          <p:cNvPr id="302087" name="TextBox 120"/>
          <p:cNvSpPr txBox="1">
            <a:spLocks noChangeArrowheads="1"/>
          </p:cNvSpPr>
          <p:nvPr/>
        </p:nvSpPr>
        <p:spPr bwMode="auto">
          <a:xfrm>
            <a:off x="611188" y="2782888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</a:t>
            </a:r>
          </a:p>
        </p:txBody>
      </p:sp>
      <p:sp>
        <p:nvSpPr>
          <p:cNvPr id="122" name="左大括号 121"/>
          <p:cNvSpPr/>
          <p:nvPr/>
        </p:nvSpPr>
        <p:spPr>
          <a:xfrm>
            <a:off x="1258888" y="1630363"/>
            <a:ext cx="576262" cy="2882900"/>
          </a:xfrm>
          <a:prstGeom prst="leftBrace">
            <a:avLst>
              <a:gd name="adj1" fmla="val 49669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0208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0209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3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02090" name="组合 3"/>
          <p:cNvGrpSpPr>
            <a:grpSpLocks/>
          </p:cNvGrpSpPr>
          <p:nvPr/>
        </p:nvGrpSpPr>
        <p:grpSpPr bwMode="auto">
          <a:xfrm>
            <a:off x="539750" y="547688"/>
            <a:ext cx="1743075" cy="565150"/>
            <a:chOff x="3333750" y="598488"/>
            <a:chExt cx="1743075" cy="566502"/>
          </a:xfrm>
        </p:grpSpPr>
        <p:sp>
          <p:nvSpPr>
            <p:cNvPr id="25" name="圆角矩形 24"/>
            <p:cNvSpPr/>
            <p:nvPr/>
          </p:nvSpPr>
          <p:spPr>
            <a:xfrm rot="555800">
              <a:off x="4602163" y="716244"/>
              <a:ext cx="442912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20470821">
              <a:off x="4197350" y="722609"/>
              <a:ext cx="442913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0209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一词多义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12" grpId="0" bldLvl="0"/>
      <p:bldP spid="13" grpId="0" bldLvl="0"/>
      <p:bldP spid="14" grpId="0" bldLvl="0"/>
      <p:bldP spid="15" grpId="0" bldLvl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5" name="Text Box 14"/>
          <p:cNvSpPr txBox="1">
            <a:spLocks noChangeArrowheads="1"/>
          </p:cNvSpPr>
          <p:nvPr/>
        </p:nvSpPr>
        <p:spPr bwMode="auto">
          <a:xfrm>
            <a:off x="2006600" y="2716213"/>
            <a:ext cx="5689600" cy="193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往送之门，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戒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之曰（           ）</a:t>
            </a:r>
          </a:p>
          <a:p>
            <a:pPr>
              <a:lnSpc>
                <a:spcPct val="20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必敬必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戒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         ）</a:t>
            </a: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5364163" y="3060700"/>
            <a:ext cx="20669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动词，告诫</a:t>
            </a: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3917950" y="4025900"/>
            <a:ext cx="23526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形容词，谨慎</a:t>
            </a:r>
          </a:p>
        </p:txBody>
      </p:sp>
      <p:sp>
        <p:nvSpPr>
          <p:cNvPr id="303108" name="Text Box 14"/>
          <p:cNvSpPr txBox="1">
            <a:spLocks noChangeArrowheads="1"/>
          </p:cNvSpPr>
          <p:nvPr/>
        </p:nvSpPr>
        <p:spPr bwMode="auto">
          <a:xfrm>
            <a:off x="2006600" y="700088"/>
            <a:ext cx="56896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ts val="9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是焉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为大丈夫乎（           ）</a:t>
            </a:r>
          </a:p>
          <a:p>
            <a:pPr>
              <a:lnSpc>
                <a:spcPct val="20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志（           ）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5318125" y="958850"/>
            <a:ext cx="23526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助词，能够</a:t>
            </a: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3157538" y="1995488"/>
            <a:ext cx="23526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动词，实现</a:t>
            </a:r>
          </a:p>
        </p:txBody>
      </p:sp>
      <p:sp>
        <p:nvSpPr>
          <p:cNvPr id="303111" name="TextBox 25"/>
          <p:cNvSpPr txBox="1">
            <a:spLocks noChangeArrowheads="1"/>
          </p:cNvSpPr>
          <p:nvPr/>
        </p:nvSpPr>
        <p:spPr bwMode="auto">
          <a:xfrm>
            <a:off x="1069975" y="3508375"/>
            <a:ext cx="504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戒</a:t>
            </a:r>
          </a:p>
        </p:txBody>
      </p:sp>
      <p:sp>
        <p:nvSpPr>
          <p:cNvPr id="27" name="左大括号 26"/>
          <p:cNvSpPr/>
          <p:nvPr/>
        </p:nvSpPr>
        <p:spPr>
          <a:xfrm>
            <a:off x="1646238" y="3148013"/>
            <a:ext cx="293687" cy="1223962"/>
          </a:xfrm>
          <a:prstGeom prst="leftBrace">
            <a:avLst>
              <a:gd name="adj1" fmla="val 49669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3113" name="TextBox 27"/>
          <p:cNvSpPr txBox="1">
            <a:spLocks noChangeArrowheads="1"/>
          </p:cNvSpPr>
          <p:nvPr/>
        </p:nvSpPr>
        <p:spPr bwMode="auto">
          <a:xfrm>
            <a:off x="1069975" y="1563688"/>
            <a:ext cx="503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得</a:t>
            </a:r>
          </a:p>
        </p:txBody>
      </p:sp>
      <p:sp>
        <p:nvSpPr>
          <p:cNvPr id="29" name="左大括号 28"/>
          <p:cNvSpPr/>
          <p:nvPr/>
        </p:nvSpPr>
        <p:spPr>
          <a:xfrm>
            <a:off x="1646238" y="1131888"/>
            <a:ext cx="287337" cy="1287462"/>
          </a:xfrm>
          <a:prstGeom prst="leftBrace">
            <a:avLst>
              <a:gd name="adj1" fmla="val 49669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03115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031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菱形 2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/>
      <p:bldP spid="10" grpId="0" bldLvl="0"/>
      <p:bldP spid="15" grpId="0" bldLvl="0"/>
      <p:bldP spid="16" grpId="0" bldLvl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9" name="Rectangle 3"/>
          <p:cNvSpPr>
            <a:spLocks noChangeArrowheads="1"/>
          </p:cNvSpPr>
          <p:nvPr/>
        </p:nvSpPr>
        <p:spPr bwMode="auto">
          <a:xfrm>
            <a:off x="538163" y="627063"/>
            <a:ext cx="799147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丈夫之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冠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也</a:t>
            </a:r>
          </a:p>
          <a:p>
            <a:pPr>
              <a:lnSpc>
                <a:spcPct val="30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富贵不能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，贫贱不能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，威武不能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屈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38163" y="1822450"/>
            <a:ext cx="4856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名词用作动词，行加冠之礼。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38163" y="3116263"/>
            <a:ext cx="84978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使动用法，使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惑乱，使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改变，使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屈服。</a:t>
            </a:r>
          </a:p>
        </p:txBody>
      </p:sp>
      <p:grpSp>
        <p:nvGrpSpPr>
          <p:cNvPr id="304132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0413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04133" name="组合 4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0413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词类活用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8" grpId="0" bldLvl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3" name="Rectangle 3"/>
          <p:cNvSpPr>
            <a:spLocks noChangeArrowheads="1"/>
          </p:cNvSpPr>
          <p:nvPr/>
        </p:nvSpPr>
        <p:spPr bwMode="auto">
          <a:xfrm>
            <a:off x="515938" y="903288"/>
            <a:ext cx="620077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判断句：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妾妇之道也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此之谓大丈夫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05154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0516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05155" name="组合 4"/>
          <p:cNvGrpSpPr>
            <a:grpSpLocks/>
          </p:cNvGrpSpPr>
          <p:nvPr/>
        </p:nvGrpSpPr>
        <p:grpSpPr bwMode="auto">
          <a:xfrm>
            <a:off x="515938" y="555625"/>
            <a:ext cx="1743075" cy="566738"/>
            <a:chOff x="3333750" y="598488"/>
            <a:chExt cx="1743075" cy="566502"/>
          </a:xfrm>
        </p:grpSpPr>
        <p:sp>
          <p:nvSpPr>
            <p:cNvPr id="18" name="圆角矩形 17"/>
            <p:cNvSpPr/>
            <p:nvPr/>
          </p:nvSpPr>
          <p:spPr>
            <a:xfrm rot="555800">
              <a:off x="4602162" y="715914"/>
              <a:ext cx="442913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0470821">
              <a:off x="4197350" y="722261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319204">
              <a:off x="3778250" y="722261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1148334">
              <a:off x="3368675" y="730196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05162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文言句式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06763" y="2484438"/>
            <a:ext cx="289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“也”表判断。 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306763" y="3527425"/>
            <a:ext cx="28908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“谓”表判断。 </a:t>
            </a:r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7" name="TextBox 5"/>
          <p:cNvSpPr txBox="1">
            <a:spLocks noChangeArrowheads="1"/>
          </p:cNvSpPr>
          <p:nvPr/>
        </p:nvSpPr>
        <p:spPr bwMode="auto">
          <a:xfrm>
            <a:off x="665163" y="1625600"/>
            <a:ext cx="78136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eaLnBrk="0" hangingPunct="0"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  <a:sym typeface="宋体" charset="-122"/>
              </a:rPr>
              <a:t>  《富贵不能淫》论述了大丈夫的优秀品质，“大丈夫之道”表现为“富贵不能淫，贫贱不能移，威武不能屈”，其本质是对内心的仁、义、礼的坚守。</a:t>
            </a:r>
          </a:p>
        </p:txBody>
      </p:sp>
      <p:grpSp>
        <p:nvGrpSpPr>
          <p:cNvPr id="306178" name="组合 1"/>
          <p:cNvGrpSpPr>
            <a:grpSpLocks/>
          </p:cNvGrpSpPr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14" name="圆角矩形 13"/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0618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306179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3061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1" name="文本框 1"/>
          <p:cNvSpPr txBox="1">
            <a:spLocks noChangeArrowheads="1"/>
          </p:cNvSpPr>
          <p:nvPr/>
        </p:nvSpPr>
        <p:spPr bwMode="auto">
          <a:xfrm>
            <a:off x="1201738" y="1476375"/>
            <a:ext cx="5270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富贵不能淫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1922463" y="915988"/>
            <a:ext cx="287337" cy="3240087"/>
          </a:xfrm>
          <a:prstGeom prst="leftBrace">
            <a:avLst>
              <a:gd name="adj1" fmla="val 123127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07203" name="文本框 3"/>
          <p:cNvSpPr txBox="1">
            <a:spLocks noChangeArrowheads="1"/>
          </p:cNvSpPr>
          <p:nvPr/>
        </p:nvSpPr>
        <p:spPr bwMode="auto">
          <a:xfrm>
            <a:off x="7061200" y="3201988"/>
            <a:ext cx="7508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立</a:t>
            </a:r>
          </a:p>
        </p:txBody>
      </p:sp>
      <p:sp>
        <p:nvSpPr>
          <p:cNvPr id="307204" name="文本框 4"/>
          <p:cNvSpPr txBox="1">
            <a:spLocks noChangeArrowheads="1"/>
          </p:cNvSpPr>
          <p:nvPr/>
        </p:nvSpPr>
        <p:spPr bwMode="auto">
          <a:xfrm>
            <a:off x="7059613" y="1042988"/>
            <a:ext cx="75247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破</a:t>
            </a:r>
          </a:p>
        </p:txBody>
      </p:sp>
      <p:sp>
        <p:nvSpPr>
          <p:cNvPr id="307205" name="文本框 5"/>
          <p:cNvSpPr txBox="1">
            <a:spLocks noChangeArrowheads="1"/>
          </p:cNvSpPr>
          <p:nvPr/>
        </p:nvSpPr>
        <p:spPr bwMode="auto">
          <a:xfrm>
            <a:off x="4284663" y="4060825"/>
            <a:ext cx="22558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威武不能屈</a:t>
            </a:r>
          </a:p>
        </p:txBody>
      </p:sp>
      <p:sp>
        <p:nvSpPr>
          <p:cNvPr id="307206" name="文本框 6"/>
          <p:cNvSpPr txBox="1">
            <a:spLocks noChangeArrowheads="1"/>
          </p:cNvSpPr>
          <p:nvPr/>
        </p:nvSpPr>
        <p:spPr bwMode="auto">
          <a:xfrm>
            <a:off x="4284663" y="3376613"/>
            <a:ext cx="2255837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贫贱不能移</a:t>
            </a:r>
          </a:p>
        </p:txBody>
      </p:sp>
      <p:sp>
        <p:nvSpPr>
          <p:cNvPr id="307207" name="文本框 7"/>
          <p:cNvSpPr txBox="1">
            <a:spLocks noChangeArrowheads="1"/>
          </p:cNvSpPr>
          <p:nvPr/>
        </p:nvSpPr>
        <p:spPr bwMode="auto">
          <a:xfrm>
            <a:off x="4284663" y="2600325"/>
            <a:ext cx="22558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富贵不能淫</a:t>
            </a:r>
          </a:p>
        </p:txBody>
      </p:sp>
      <p:sp>
        <p:nvSpPr>
          <p:cNvPr id="307208" name="文本框 8"/>
          <p:cNvSpPr txBox="1">
            <a:spLocks noChangeArrowheads="1"/>
          </p:cNvSpPr>
          <p:nvPr/>
        </p:nvSpPr>
        <p:spPr bwMode="auto">
          <a:xfrm>
            <a:off x="2425700" y="3332163"/>
            <a:ext cx="22558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大丈夫</a:t>
            </a:r>
          </a:p>
        </p:txBody>
      </p:sp>
      <p:sp>
        <p:nvSpPr>
          <p:cNvPr id="307209" name="文本框 9"/>
          <p:cNvSpPr txBox="1">
            <a:spLocks noChangeArrowheads="1"/>
          </p:cNvSpPr>
          <p:nvPr/>
        </p:nvSpPr>
        <p:spPr bwMode="auto">
          <a:xfrm>
            <a:off x="2425700" y="1047750"/>
            <a:ext cx="22558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景春之言</a:t>
            </a:r>
          </a:p>
        </p:txBody>
      </p:sp>
      <p:sp>
        <p:nvSpPr>
          <p:cNvPr id="307210" name="文本框 10"/>
          <p:cNvSpPr txBox="1">
            <a:spLocks noChangeArrowheads="1"/>
          </p:cNvSpPr>
          <p:nvPr/>
        </p:nvSpPr>
        <p:spPr bwMode="auto">
          <a:xfrm>
            <a:off x="4225925" y="1047750"/>
            <a:ext cx="22558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妾妇之道</a:t>
            </a: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7356475" y="1792288"/>
            <a:ext cx="6350" cy="1190625"/>
          </a:xfrm>
          <a:prstGeom prst="straightConnector1">
            <a:avLst/>
          </a:prstGeom>
          <a:ln w="28575">
            <a:solidFill>
              <a:schemeClr val="tx1"/>
            </a:solidFill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07212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3072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1" name="左大括号 20"/>
          <p:cNvSpPr/>
          <p:nvPr/>
        </p:nvSpPr>
        <p:spPr>
          <a:xfrm>
            <a:off x="3827463" y="2824163"/>
            <a:ext cx="287337" cy="1619250"/>
          </a:xfrm>
          <a:prstGeom prst="leftBrace">
            <a:avLst>
              <a:gd name="adj1" fmla="val 123127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7" name="矩形 1"/>
          <p:cNvSpPr>
            <a:spLocks noChangeArrowheads="1"/>
          </p:cNvSpPr>
          <p:nvPr/>
        </p:nvSpPr>
        <p:spPr bwMode="auto">
          <a:xfrm>
            <a:off x="323850" y="1154113"/>
            <a:ext cx="849630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600">
                <a:latin typeface="黑体" pitchFamily="49" charset="-122"/>
                <a:ea typeface="黑体" pitchFamily="49" charset="-122"/>
              </a:rPr>
              <a:t>《孟子》</a:t>
            </a:r>
            <a:endParaRPr lang="en-US" altLang="zh-CN" sz="260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孟子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是儒家经典之一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也是先秦诸子散文中极有影响的著作。《孟子》一书记载了孟子及其弟子的政治、教育、哲学、伦理等思想观点和政治活动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为研究孟子及思孟学派的主要材料。分《梁惠王》《公孙丑》《滕文公》《离娄》《万章》《告子》《尽心》七篇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共二百六十一章。宋朝朱熹把《孟子》和《论语》《大学》《中庸》合为“四书”。《孟子》在先秦诸子散文中独具风格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对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后世散文的发展影响很大。</a:t>
            </a:r>
          </a:p>
        </p:txBody>
      </p:sp>
      <p:grpSp>
        <p:nvGrpSpPr>
          <p:cNvPr id="249858" name="组合 1"/>
          <p:cNvGrpSpPr>
            <a:grpSpLocks/>
          </p:cNvGrpSpPr>
          <p:nvPr/>
        </p:nvGrpSpPr>
        <p:grpSpPr bwMode="auto">
          <a:xfrm>
            <a:off x="3700463" y="492125"/>
            <a:ext cx="1743075" cy="566738"/>
            <a:chOff x="3333750" y="598488"/>
            <a:chExt cx="1743075" cy="566737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4986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知识链接</a:t>
              </a:r>
            </a:p>
          </p:txBody>
        </p:sp>
      </p:grpSp>
      <p:grpSp>
        <p:nvGrpSpPr>
          <p:cNvPr id="249859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2498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25" name="Picture 2" descr="https://timgsa.baidu.com/timg?image&amp;quality=80&amp;size=b9999_10000&amp;sec=1556358513801&amp;di=b2c1bdf51da9d07e639e8eff1a1411a7&amp;imgtype=0&amp;src=http%3A%2F%2Fdingyue.nosdn.127.net%2FpMibo3DH58Re9gWog4K7DHD7n1awOar0MlsCsoL0KRYOP1526340119029compressflag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4763"/>
            <a:ext cx="9142412" cy="523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8226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308230" name="图片 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8231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第三课时</a:t>
              </a:r>
            </a:p>
          </p:txBody>
        </p:sp>
      </p:grpSp>
      <p:sp>
        <p:nvSpPr>
          <p:cNvPr id="7" name="TextBox 48"/>
          <p:cNvSpPr txBox="1"/>
          <p:nvPr/>
        </p:nvSpPr>
        <p:spPr>
          <a:xfrm>
            <a:off x="863588" y="1563638"/>
            <a:ext cx="7416824" cy="80791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/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Kaiti SC"/>
                <a:cs typeface="Kaiti SC"/>
              </a:rPr>
              <a:t>生于忧患，死于安乐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49" name="Text Box 3"/>
          <p:cNvSpPr txBox="1">
            <a:spLocks noChangeArrowheads="1"/>
          </p:cNvSpPr>
          <p:nvPr/>
        </p:nvSpPr>
        <p:spPr bwMode="auto">
          <a:xfrm>
            <a:off x="288925" y="1203325"/>
            <a:ext cx="8566150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舜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发于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畎亩之中，傅说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举于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版筑之间，胶鬲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举于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鱼盐之中，管夷吾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举于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士，孙叔敖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举于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海，百里奚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举于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市。故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天将降大任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于是人也，必先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苦其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心志，劳其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筋骨，饿其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体肤，空乏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其身，行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拂乱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其所为，所以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动心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忍性，曾益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其所不能。</a:t>
            </a: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人恒过，然后能改；困于心，衡于虑，而后作；征于色，发于声，而后喻。入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则无法家拂士，出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则无敌国外患者，国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恒亡，然后知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生于忧患</a:t>
            </a:r>
            <a:r>
              <a:rPr lang="en-US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而死于安乐也。</a:t>
            </a:r>
          </a:p>
        </p:txBody>
      </p:sp>
      <p:sp>
        <p:nvSpPr>
          <p:cNvPr id="309250" name="TextBox 4"/>
          <p:cNvSpPr txBox="1">
            <a:spLocks noChangeArrowheads="1"/>
          </p:cNvSpPr>
          <p:nvPr/>
        </p:nvSpPr>
        <p:spPr bwMode="auto">
          <a:xfrm>
            <a:off x="395288" y="555625"/>
            <a:ext cx="6192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有感情地朗读课文，注意节奏和停顿。</a:t>
            </a:r>
          </a:p>
        </p:txBody>
      </p:sp>
      <p:grpSp>
        <p:nvGrpSpPr>
          <p:cNvPr id="309251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30925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20841" name="22 《孟子》三章-生于忧患，死于安乐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43663" y="627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8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08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841"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0841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3" name="矩形 17"/>
          <p:cNvSpPr>
            <a:spLocks noChangeArrowheads="1"/>
          </p:cNvSpPr>
          <p:nvPr/>
        </p:nvSpPr>
        <p:spPr bwMode="auto">
          <a:xfrm>
            <a:off x="539750" y="1190625"/>
            <a:ext cx="8064500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文章开头连用六个事例组成排比句，陈述语气，读时语气要平缓，不可疾行。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接着文章进入议论部分，议论排比，读时声音要开始提高，语速稍快一些，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曾益其所不能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语气要坚定一些。</a:t>
            </a: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接着文章排比论证，从正反两个方面议论，读时语气要激昂，重音要放在后面，国恒亡，要着重强调。</a:t>
            </a:r>
          </a:p>
          <a:p>
            <a:pPr>
              <a:lnSpc>
                <a:spcPct val="110000"/>
              </a:lnSpc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最后一句要读得平缓而悲凉。</a:t>
            </a:r>
          </a:p>
        </p:txBody>
      </p:sp>
      <p:grpSp>
        <p:nvGrpSpPr>
          <p:cNvPr id="310274" name="组合 11"/>
          <p:cNvGrpSpPr>
            <a:grpSpLocks/>
          </p:cNvGrpSpPr>
          <p:nvPr/>
        </p:nvGrpSpPr>
        <p:grpSpPr bwMode="auto">
          <a:xfrm>
            <a:off x="3700463" y="473075"/>
            <a:ext cx="1743075" cy="566738"/>
            <a:chOff x="3348038" y="339725"/>
            <a:chExt cx="1743075" cy="566738"/>
          </a:xfrm>
        </p:grpSpPr>
        <p:sp>
          <p:nvSpPr>
            <p:cNvPr id="13" name="圆角矩形 12"/>
            <p:cNvSpPr/>
            <p:nvPr/>
          </p:nvSpPr>
          <p:spPr bwMode="auto">
            <a:xfrm rot="555800">
              <a:off x="4602163" y="4445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 bwMode="auto">
            <a:xfrm rot="20470821">
              <a:off x="4197350" y="47148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 bwMode="auto">
            <a:xfrm rot="319204">
              <a:off x="3778250" y="471488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 bwMode="auto">
            <a:xfrm rot="21148334">
              <a:off x="3368675" y="479425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10283" name="矩形 1"/>
            <p:cNvSpPr>
              <a:spLocks noChangeArrowheads="1"/>
            </p:cNvSpPr>
            <p:nvPr/>
          </p:nvSpPr>
          <p:spPr bwMode="auto">
            <a:xfrm>
              <a:off x="3348038" y="3397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诵读指导</a:t>
              </a:r>
            </a:p>
          </p:txBody>
        </p:sp>
      </p:grpSp>
      <p:grpSp>
        <p:nvGrpSpPr>
          <p:cNvPr id="310275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31027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2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7" name="矩形 1"/>
          <p:cNvSpPr>
            <a:spLocks noChangeArrowheads="1"/>
          </p:cNvSpPr>
          <p:nvPr/>
        </p:nvSpPr>
        <p:spPr bwMode="auto">
          <a:xfrm>
            <a:off x="530225" y="638175"/>
            <a:ext cx="808355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生于忧患，死于安乐</a:t>
            </a:r>
            <a:endParaRPr lang="en-US" altLang="zh-CN" sz="40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舜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畎亩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之中，傅说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于版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之间，胶鬲举于鱼盐之中，管夷吾举于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，孙叔敖举于海，百里奚举于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。故天将降大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于是人也，必先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其心志，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劳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其筋骨，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饿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其体肤，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其身，行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拂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其所为，所以动心忍性，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益其所不能。</a:t>
            </a:r>
          </a:p>
        </p:txBody>
      </p:sp>
      <p:grpSp>
        <p:nvGrpSpPr>
          <p:cNvPr id="311298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3113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411413" y="1900238"/>
            <a:ext cx="720725" cy="287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田地。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2450" y="1200150"/>
            <a:ext cx="1504950" cy="3238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选拔、任用。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2913" y="1909763"/>
            <a:ext cx="1425575" cy="3238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捣土用的杵。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62450" y="1914525"/>
            <a:ext cx="771525" cy="3238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狱官。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0350" y="2500313"/>
            <a:ext cx="785813" cy="2889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集市。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3600450" y="2500313"/>
            <a:ext cx="1460500" cy="287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责任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使命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4"/>
          <p:cNvSpPr txBox="1">
            <a:spLocks noChangeArrowheads="1"/>
          </p:cNvSpPr>
          <p:nvPr/>
        </p:nvSpPr>
        <p:spPr bwMode="auto">
          <a:xfrm>
            <a:off x="244475" y="3148013"/>
            <a:ext cx="2671763" cy="287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使用用法，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……劳累。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5"/>
          <p:cNvSpPr txBox="1">
            <a:spLocks noChangeArrowheads="1"/>
          </p:cNvSpPr>
          <p:nvPr/>
        </p:nvSpPr>
        <p:spPr bwMode="auto">
          <a:xfrm>
            <a:off x="1206500" y="3883025"/>
            <a:ext cx="2530475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使动用法，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……饥饿。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6227763" y="2552700"/>
            <a:ext cx="2519362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使用用法，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……痛苦。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3995738" y="3222625"/>
            <a:ext cx="1166812" cy="2889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财资缺乏。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6213475" y="3209925"/>
            <a:ext cx="741363" cy="3254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违背。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9"/>
          <p:cNvSpPr txBox="1">
            <a:spLocks noChangeArrowheads="1"/>
          </p:cNvSpPr>
          <p:nvPr/>
        </p:nvSpPr>
        <p:spPr bwMode="auto">
          <a:xfrm>
            <a:off x="6545263" y="3935413"/>
            <a:ext cx="739775" cy="3238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扰乱。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14"/>
          <p:cNvSpPr txBox="1">
            <a:spLocks noChangeArrowheads="1"/>
          </p:cNvSpPr>
          <p:nvPr/>
        </p:nvSpPr>
        <p:spPr bwMode="auto">
          <a:xfrm>
            <a:off x="2849563" y="4564063"/>
            <a:ext cx="1193800" cy="287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同“增”。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00150" y="1200150"/>
            <a:ext cx="1839913" cy="287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兴起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指被任用。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5" name="矩形 6"/>
          <p:cNvSpPr>
            <a:spLocks noChangeArrowheads="1"/>
          </p:cNvSpPr>
          <p:nvPr/>
        </p:nvSpPr>
        <p:spPr bwMode="auto">
          <a:xfrm>
            <a:off x="468313" y="762000"/>
            <a:ext cx="820737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舜从田野耕作之中被起用，傅说从筑墙的劳作之中被起用，胶鬲从贩鱼卖盐中被起用，管夷吾被从狱官手里救出来并受到任用，孙叔敖从海滨隐居的地方被起用，百里奚被从奴隶市场里赎买回来并被起用。所以上天要把重任降临在某人的身上，一定先要使他心意苦恼，筋骨劳累，使他忍饥挨饿，身体空虚乏力，使他的每一行动都不如意，这样来激励他的心志，使他性情坚忍，增加他所不具备的能力。</a:t>
            </a:r>
          </a:p>
        </p:txBody>
      </p:sp>
      <p:grpSp>
        <p:nvGrpSpPr>
          <p:cNvPr id="313346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31334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矩形 1"/>
          <p:cNvSpPr>
            <a:spLocks noChangeArrowheads="1"/>
          </p:cNvSpPr>
          <p:nvPr/>
        </p:nvSpPr>
        <p:spPr bwMode="auto">
          <a:xfrm>
            <a:off x="492125" y="484188"/>
            <a:ext cx="8159750" cy="419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人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恒过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，然后能改；困于心，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衡于虑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，而后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征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于色，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发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于声，而后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喻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入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则无法家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拂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士，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则无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敌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国外患者，国恒亡。然后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知生于忧患</a:t>
            </a:r>
            <a:endParaRPr lang="en-US" altLang="zh-CN" sz="2800" b="1" u="sng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而死于安乐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也。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33488" y="587375"/>
            <a:ext cx="1538287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常常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犯错误。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140075" y="685800"/>
            <a:ext cx="4325938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思虑堵塞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。衡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同“横”</a:t>
            </a: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梗塞</a:t>
            </a:r>
            <a:r>
              <a:rPr lang="zh-CN" altLang="zh-CN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、不顺。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90500" y="1635125"/>
            <a:ext cx="172402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征验、表现。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692275" y="2497138"/>
            <a:ext cx="1576388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显露、流露。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351213" y="1666875"/>
            <a:ext cx="15811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了解、明白。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4375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31438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4451350" y="2497138"/>
            <a:ext cx="1344613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指在国内。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3"/>
          <p:cNvSpPr txBox="1">
            <a:spLocks noChangeArrowheads="1"/>
          </p:cNvSpPr>
          <p:nvPr/>
        </p:nvSpPr>
        <p:spPr bwMode="auto">
          <a:xfrm>
            <a:off x="5697538" y="1666875"/>
            <a:ext cx="21145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同“弼”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辅佐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4"/>
          <p:cNvSpPr txBox="1">
            <a:spLocks noChangeArrowheads="1"/>
          </p:cNvSpPr>
          <p:nvPr/>
        </p:nvSpPr>
        <p:spPr bwMode="auto">
          <a:xfrm>
            <a:off x="7285038" y="2508250"/>
            <a:ext cx="1319212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指在国外。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5"/>
          <p:cNvSpPr txBox="1">
            <a:spLocks noChangeArrowheads="1"/>
          </p:cNvSpPr>
          <p:nvPr/>
        </p:nvSpPr>
        <p:spPr bwMode="auto">
          <a:xfrm>
            <a:off x="406400" y="3579813"/>
            <a:ext cx="150177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匹敌</a:t>
            </a: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、相当。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9"/>
          <p:cNvSpPr txBox="1">
            <a:spLocks noChangeArrowheads="1"/>
          </p:cNvSpPr>
          <p:nvPr/>
        </p:nvSpPr>
        <p:spPr bwMode="auto">
          <a:xfrm>
            <a:off x="4572000" y="3608388"/>
            <a:ext cx="4032250" cy="4016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常处忧愁祸患之中可以使人</a:t>
            </a:r>
            <a:r>
              <a:rPr lang="zh-CN" altLang="zh-CN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生存</a:t>
            </a:r>
            <a:r>
              <a:rPr lang="zh-CN" altLang="en-US" sz="2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10"/>
          <p:cNvSpPr txBox="1">
            <a:spLocks noChangeArrowheads="1"/>
          </p:cNvSpPr>
          <p:nvPr/>
        </p:nvSpPr>
        <p:spPr bwMode="auto">
          <a:xfrm>
            <a:off x="468313" y="4622800"/>
            <a:ext cx="40322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常处安逸快乐之中可以使人死亡。</a:t>
            </a:r>
            <a:endParaRPr lang="zh-CN" altLang="en-US" sz="2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3"/>
          <p:cNvSpPr txBox="1">
            <a:spLocks noChangeArrowheads="1"/>
          </p:cNvSpPr>
          <p:nvPr/>
        </p:nvSpPr>
        <p:spPr bwMode="auto">
          <a:xfrm>
            <a:off x="7537450" y="471488"/>
            <a:ext cx="1435100" cy="644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奋起。这里指有所作为。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ldLvl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3" name="矩形 6"/>
          <p:cNvSpPr>
            <a:spLocks noChangeArrowheads="1"/>
          </p:cNvSpPr>
          <p:nvPr/>
        </p:nvSpPr>
        <p:spPr bwMode="auto">
          <a:xfrm>
            <a:off x="485775" y="752475"/>
            <a:ext cx="8172450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一个人，常常犯错误，这样以后才能改正，在内心里困惑，思虑阻塞，然后才能知道有所作为，别人愤怒表现在脸色上，怨恨吐发在言语中，然后才能被人所知晓。一个国家，如果在国内没有坚守法度的大臣和足以辅佐君王的贤士，在国外没有实力相当、足以抗衡的国家和来自国外的祸患，这样的国家就常常会走向灭亡。这样以后才知道忧虑祸患能使人（或国家）生存发展，而安逸享乐会使人（或国家）走向灭亡的道理。</a:t>
            </a:r>
          </a:p>
        </p:txBody>
      </p:sp>
      <p:grpSp>
        <p:nvGrpSpPr>
          <p:cNvPr id="315394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3153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7" name="文本框 1"/>
          <p:cNvSpPr txBox="1">
            <a:spLocks noChangeArrowheads="1"/>
          </p:cNvSpPr>
          <p:nvPr/>
        </p:nvSpPr>
        <p:spPr bwMode="auto">
          <a:xfrm>
            <a:off x="2363788" y="1203325"/>
            <a:ext cx="4416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charset="-122"/>
              </a:rPr>
              <a:t>文章提出了一个什么观点？</a:t>
            </a:r>
            <a:endParaRPr lang="en-US" altLang="zh-CN" sz="2800" b="1">
              <a:latin typeface="宋体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76525" y="2355850"/>
            <a:ext cx="3790950" cy="5222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忧患，死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安乐。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641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3164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1" name="文本框 1"/>
          <p:cNvSpPr txBox="1">
            <a:spLocks noChangeArrowheads="1"/>
          </p:cNvSpPr>
          <p:nvPr/>
        </p:nvSpPr>
        <p:spPr bwMode="auto">
          <a:xfrm>
            <a:off x="463550" y="771525"/>
            <a:ext cx="82169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charset="-122"/>
              </a:rPr>
              <a:t>    文章第一段列举的六位圣贤的共同点是什么？列举这些事例的目的是什么？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7188" y="1995488"/>
            <a:ext cx="8429625" cy="19304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一段运用排比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句式，列举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了六位由卑微到显贵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的历史人物，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段话旨在说明“人才是在艰苦环境中造就的”的道理。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44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174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5" name="TextBox 1"/>
          <p:cNvSpPr txBox="1">
            <a:spLocks noChangeArrowheads="1"/>
          </p:cNvSpPr>
          <p:nvPr/>
        </p:nvSpPr>
        <p:spPr bwMode="auto">
          <a:xfrm>
            <a:off x="558800" y="915988"/>
            <a:ext cx="81359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        诵读下面这段话，说说要想成就一番事业，需要经受怎样的磨练。</a:t>
            </a:r>
          </a:p>
        </p:txBody>
      </p:sp>
      <p:sp>
        <p:nvSpPr>
          <p:cNvPr id="61444" name="矩形 1"/>
          <p:cNvSpPr>
            <a:spLocks noChangeArrowheads="1"/>
          </p:cNvSpPr>
          <p:nvPr/>
        </p:nvSpPr>
        <p:spPr bwMode="auto">
          <a:xfrm>
            <a:off x="546100" y="2284413"/>
            <a:ext cx="8159750" cy="13858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故天将降大任于是人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也，必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先苦其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筋骨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肤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，空乏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拂乱其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，曾益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其所不能。</a:t>
            </a:r>
          </a:p>
        </p:txBody>
      </p:sp>
      <p:grpSp>
        <p:nvGrpSpPr>
          <p:cNvPr id="31846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1846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TextBox 1"/>
          <p:cNvSpPr txBox="1">
            <a:spLocks noChangeArrowheads="1"/>
          </p:cNvSpPr>
          <p:nvPr/>
        </p:nvSpPr>
        <p:spPr bwMode="auto">
          <a:xfrm>
            <a:off x="3924300" y="627063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纵横家</a:t>
            </a:r>
          </a:p>
        </p:txBody>
      </p:sp>
      <p:sp>
        <p:nvSpPr>
          <p:cNvPr id="250882" name="文本框 2"/>
          <p:cNvSpPr txBox="1">
            <a:spLocks noChangeArrowheads="1"/>
          </p:cNvSpPr>
          <p:nvPr/>
        </p:nvSpPr>
        <p:spPr bwMode="auto">
          <a:xfrm>
            <a:off x="495300" y="1252538"/>
            <a:ext cx="82962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战国时从事政治外交活动的谋士。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汉书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艺文志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列为“九流”之一。主要人物有苏秦、张仪等。“苏秦合纵，张仪连横，南与北合为纵，西与东合为横”（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淮南子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览冥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高诱注）。他们分别代表合纵（六国联合拒秦）、连横（六国分别事秦）两派，故有纵横家之称。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战国策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所述皆纵横家的活动和合纵连横之术。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1973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年长沙马王堆出土帛书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战国纵横家书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，与该书内容相似。</a:t>
            </a:r>
          </a:p>
        </p:txBody>
      </p:sp>
      <p:grpSp>
        <p:nvGrpSpPr>
          <p:cNvPr id="250883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2508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89" name="TextBox 1"/>
          <p:cNvSpPr txBox="1">
            <a:spLocks noChangeArrowheads="1"/>
          </p:cNvSpPr>
          <p:nvPr/>
        </p:nvSpPr>
        <p:spPr bwMode="auto">
          <a:xfrm>
            <a:off x="503238" y="681038"/>
            <a:ext cx="8137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        除了艰苦的环境造就人才，还有哪些因素造就人才？</a:t>
            </a:r>
            <a:endParaRPr lang="zh-CN" altLang="en-US" sz="2800"/>
          </a:p>
        </p:txBody>
      </p:sp>
      <p:sp>
        <p:nvSpPr>
          <p:cNvPr id="62468" name="TextBox 1"/>
          <p:cNvSpPr txBox="1">
            <a:spLocks noChangeArrowheads="1"/>
          </p:cNvSpPr>
          <p:nvPr/>
        </p:nvSpPr>
        <p:spPr bwMode="auto">
          <a:xfrm>
            <a:off x="5672138" y="1927225"/>
            <a:ext cx="13684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个人主观因素 </a:t>
            </a:r>
          </a:p>
        </p:txBody>
      </p:sp>
      <p:sp>
        <p:nvSpPr>
          <p:cNvPr id="62469" name="矩形 1"/>
          <p:cNvSpPr>
            <a:spLocks noChangeArrowheads="1"/>
          </p:cNvSpPr>
          <p:nvPr/>
        </p:nvSpPr>
        <p:spPr bwMode="auto">
          <a:xfrm>
            <a:off x="1350963" y="1874838"/>
            <a:ext cx="3960812" cy="12001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人恒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过，然后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改；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困于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心，衡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虑，而后作；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征于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色，发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声，而后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喻。</a:t>
            </a:r>
          </a:p>
        </p:txBody>
      </p:sp>
      <p:sp>
        <p:nvSpPr>
          <p:cNvPr id="62470" name="TextBox 9"/>
          <p:cNvSpPr txBox="1">
            <a:spLocks noChangeArrowheads="1"/>
          </p:cNvSpPr>
          <p:nvPr/>
        </p:nvSpPr>
        <p:spPr bwMode="auto">
          <a:xfrm>
            <a:off x="5635625" y="3203575"/>
            <a:ext cx="14398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对一个国家来说国家</a:t>
            </a:r>
          </a:p>
        </p:txBody>
      </p:sp>
      <p:sp>
        <p:nvSpPr>
          <p:cNvPr id="62471" name="矩形 1"/>
          <p:cNvSpPr>
            <a:spLocks noChangeArrowheads="1"/>
          </p:cNvSpPr>
          <p:nvPr/>
        </p:nvSpPr>
        <p:spPr bwMode="auto">
          <a:xfrm>
            <a:off x="1289050" y="3530600"/>
            <a:ext cx="4079875" cy="8302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入则无法家拂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士，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出则无敌国外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患者，国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恒亡。</a:t>
            </a:r>
          </a:p>
        </p:txBody>
      </p:sp>
      <p:sp>
        <p:nvSpPr>
          <p:cNvPr id="62472" name="TextBox 11"/>
          <p:cNvSpPr txBox="1">
            <a:spLocks noChangeArrowheads="1"/>
          </p:cNvSpPr>
          <p:nvPr/>
        </p:nvSpPr>
        <p:spPr bwMode="auto">
          <a:xfrm>
            <a:off x="7235825" y="2143125"/>
            <a:ext cx="10080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正面 </a:t>
            </a:r>
          </a:p>
        </p:txBody>
      </p:sp>
      <p:sp>
        <p:nvSpPr>
          <p:cNvPr id="62473" name="TextBox 12"/>
          <p:cNvSpPr txBox="1">
            <a:spLocks noChangeArrowheads="1"/>
          </p:cNvSpPr>
          <p:nvPr/>
        </p:nvSpPr>
        <p:spPr bwMode="auto">
          <a:xfrm>
            <a:off x="7235825" y="3633788"/>
            <a:ext cx="1008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反面</a:t>
            </a:r>
          </a:p>
        </p:txBody>
      </p:sp>
      <p:grpSp>
        <p:nvGrpSpPr>
          <p:cNvPr id="31949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194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 animBg="1"/>
      <p:bldP spid="62470" grpId="0"/>
      <p:bldP spid="62471" grpId="0" animBg="1"/>
      <p:bldP spid="62472" grpId="0"/>
      <p:bldP spid="6247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3" name="TextBox 1"/>
          <p:cNvSpPr txBox="1">
            <a:spLocks noChangeArrowheads="1"/>
          </p:cNvSpPr>
          <p:nvPr/>
        </p:nvSpPr>
        <p:spPr bwMode="auto">
          <a:xfrm>
            <a:off x="539750" y="484188"/>
            <a:ext cx="8064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charset="-122"/>
              </a:rPr>
              <a:t>    结合课文内容说说你对“生于忧患死于安乐”的理解，并列举一两个事例来证明这一观点。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476250" y="1314450"/>
            <a:ext cx="8191500" cy="11985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忧患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和磨难可以使一个人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奋发有为，使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一个国家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兴旺发达；安逸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和享乐则会让一个人不思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进取，使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个国家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衰败灭亡。</a:t>
            </a:r>
          </a:p>
        </p:txBody>
      </p:sp>
      <p:sp>
        <p:nvSpPr>
          <p:cNvPr id="63492" name="文本框 1"/>
          <p:cNvSpPr txBox="1">
            <a:spLocks noChangeArrowheads="1"/>
          </p:cNvSpPr>
          <p:nvPr/>
        </p:nvSpPr>
        <p:spPr bwMode="auto">
          <a:xfrm>
            <a:off x="468313" y="2605088"/>
            <a:ext cx="8199437" cy="23082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王勾践和吴王夫差的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故事。吴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交战，越国战败，越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王勾践立志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发奋图强。他卧薪尝胆，还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亲自到田间与农夫一起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劳作，他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的妻子也纺线织布。经过“十年生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聚，十年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教训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”，越国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已经恢复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元气，兵强马壮，具备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了复仇的条件。反观吴王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夫差，战胜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越国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之后，以为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忧患已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除，生活骄奢淫逸，狂妄自大，最终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为勾践所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败，身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死而国灭。</a:t>
            </a:r>
          </a:p>
        </p:txBody>
      </p:sp>
      <p:grpSp>
        <p:nvGrpSpPr>
          <p:cNvPr id="32051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205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349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7" name="TextBox 1"/>
          <p:cNvSpPr txBox="1">
            <a:spLocks noChangeArrowheads="1"/>
          </p:cNvSpPr>
          <p:nvPr/>
        </p:nvSpPr>
        <p:spPr bwMode="auto">
          <a:xfrm>
            <a:off x="539750" y="603250"/>
            <a:ext cx="80645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charset="-122"/>
              </a:rPr>
              <a:t>    孟子的文章以雄辩著称，大量使用排比句，气势非凡。请具体分析。</a:t>
            </a:r>
          </a:p>
        </p:txBody>
      </p:sp>
      <p:sp>
        <p:nvSpPr>
          <p:cNvPr id="64515" name="文本框 99"/>
          <p:cNvSpPr txBox="1">
            <a:spLocks noChangeArrowheads="1"/>
          </p:cNvSpPr>
          <p:nvPr/>
        </p:nvSpPr>
        <p:spPr bwMode="auto">
          <a:xfrm>
            <a:off x="539750" y="1755775"/>
            <a:ext cx="8064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舜发于畎亩之中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傅说举于版筑之间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胶鬲举于鱼盐之中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管夷吾举于士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孙叔敖举于海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百里奚举于市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32153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2154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39750" y="3273425"/>
            <a:ext cx="8064500" cy="954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用同样的句式连举六例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形成一种无可辩驳的气势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增强了说服力。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1" name="Rectangle 3"/>
          <p:cNvSpPr>
            <a:spLocks noChangeArrowheads="1"/>
          </p:cNvSpPr>
          <p:nvPr/>
        </p:nvSpPr>
        <p:spPr bwMode="auto">
          <a:xfrm>
            <a:off x="430213" y="1527175"/>
            <a:ext cx="4170362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益其所不能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困于心，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于虑，而后作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入则无法家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士</a:t>
            </a:r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4714875" y="1644650"/>
            <a:ext cx="30257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通“增”，增加。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714875" y="2278063"/>
            <a:ext cx="4105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通“横”，梗塞、不顺。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714875" y="2913063"/>
            <a:ext cx="30257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通“弼”，辅佐。</a:t>
            </a:r>
          </a:p>
        </p:txBody>
      </p:sp>
      <p:grpSp>
        <p:nvGrpSpPr>
          <p:cNvPr id="322565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2257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22566" name="组合 4"/>
          <p:cNvGrpSpPr>
            <a:grpSpLocks/>
          </p:cNvGrpSpPr>
          <p:nvPr/>
        </p:nvGrpSpPr>
        <p:grpSpPr bwMode="auto">
          <a:xfrm>
            <a:off x="574675" y="509588"/>
            <a:ext cx="1366838" cy="566737"/>
            <a:chOff x="3343609" y="606474"/>
            <a:chExt cx="1324739" cy="566996"/>
          </a:xfrm>
        </p:grpSpPr>
        <p:sp>
          <p:nvSpPr>
            <p:cNvPr id="17" name="圆角矩形 16"/>
            <p:cNvSpPr/>
            <p:nvPr/>
          </p:nvSpPr>
          <p:spPr>
            <a:xfrm rot="20470821">
              <a:off x="4197535" y="722414"/>
              <a:ext cx="443118" cy="4208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b="1"/>
            </a:p>
          </p:txBody>
        </p:sp>
        <p:sp>
          <p:nvSpPr>
            <p:cNvPr id="21" name="圆角矩形 20"/>
            <p:cNvSpPr/>
            <p:nvPr/>
          </p:nvSpPr>
          <p:spPr>
            <a:xfrm rot="319204">
              <a:off x="3777495" y="722414"/>
              <a:ext cx="441580" cy="4208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b="1"/>
            </a:p>
          </p:txBody>
        </p:sp>
        <p:sp>
          <p:nvSpPr>
            <p:cNvPr id="22" name="圆角矩形 21"/>
            <p:cNvSpPr/>
            <p:nvPr/>
          </p:nvSpPr>
          <p:spPr>
            <a:xfrm rot="21148334">
              <a:off x="3368227" y="730356"/>
              <a:ext cx="441580" cy="42087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b="1"/>
            </a:p>
          </p:txBody>
        </p:sp>
        <p:sp>
          <p:nvSpPr>
            <p:cNvPr id="322570" name="矩形 1"/>
            <p:cNvSpPr>
              <a:spLocks noChangeArrowheads="1"/>
            </p:cNvSpPr>
            <p:nvPr/>
          </p:nvSpPr>
          <p:spPr bwMode="auto">
            <a:xfrm>
              <a:off x="3343609" y="606474"/>
              <a:ext cx="1324739" cy="566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通假字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/>
      <p:bldP spid="11" grpId="0" bldLvl="0"/>
      <p:bldP spid="13" grpId="0" bldLvl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5" name="Text Box 9"/>
          <p:cNvSpPr txBox="1">
            <a:spLocks noChangeArrowheads="1"/>
          </p:cNvSpPr>
          <p:nvPr/>
        </p:nvSpPr>
        <p:spPr bwMode="auto">
          <a:xfrm>
            <a:off x="468313" y="1058863"/>
            <a:ext cx="3240087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所以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动心忍性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则无法家拂士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则无敌国外患者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天将降大任于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人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征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于色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而后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喻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23586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2359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23587" name="组合 8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22" name="圆角矩形 21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2359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古今异义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24150" y="1287463"/>
            <a:ext cx="63722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古义：用（这样的途径）来；今义：表因果关系的连词。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132138" y="1827213"/>
            <a:ext cx="53641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古义：指在国内；今义：进来或进去。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419475" y="2500313"/>
            <a:ext cx="55086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古义：指在国外；今义：从里面到外面。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3459163" y="3117850"/>
            <a:ext cx="50371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古义：代词，这；今义；判断动词。</a:t>
            </a: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673225" y="3829050"/>
            <a:ext cx="4699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古义：征验，表现；今义：出征。</a:t>
            </a: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1692275" y="4467225"/>
            <a:ext cx="3743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古义：明白；今义：比喻。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27" grpId="0"/>
      <p:bldP spid="28" grpId="0"/>
      <p:bldP spid="29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09" name="Text Box 14"/>
          <p:cNvSpPr txBox="1">
            <a:spLocks noChangeArrowheads="1"/>
          </p:cNvSpPr>
          <p:nvPr/>
        </p:nvSpPr>
        <p:spPr bwMode="auto">
          <a:xfrm>
            <a:off x="1425575" y="1339850"/>
            <a:ext cx="6405563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于畎亩（                     ）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于声（                     ）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3371850" y="1438275"/>
            <a:ext cx="3927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动词，兴起，指被任用</a:t>
            </a: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3182938" y="2103438"/>
            <a:ext cx="3228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动词，显露、流露</a:t>
            </a:r>
          </a:p>
        </p:txBody>
      </p:sp>
      <p:sp>
        <p:nvSpPr>
          <p:cNvPr id="324612" name="TextBox 29"/>
          <p:cNvSpPr txBox="1">
            <a:spLocks noChangeArrowheads="1"/>
          </p:cNvSpPr>
          <p:nvPr/>
        </p:nvSpPr>
        <p:spPr bwMode="auto">
          <a:xfrm>
            <a:off x="468313" y="1787525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发</a:t>
            </a:r>
          </a:p>
        </p:txBody>
      </p:sp>
      <p:sp>
        <p:nvSpPr>
          <p:cNvPr id="31" name="左大括号 30"/>
          <p:cNvSpPr/>
          <p:nvPr/>
        </p:nvSpPr>
        <p:spPr>
          <a:xfrm>
            <a:off x="1074738" y="1500188"/>
            <a:ext cx="287337" cy="1079500"/>
          </a:xfrm>
          <a:prstGeom prst="leftBrace">
            <a:avLst>
              <a:gd name="adj1" fmla="val 49669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24614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246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3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菱形 3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24615" name="组合 3"/>
          <p:cNvGrpSpPr>
            <a:grpSpLocks/>
          </p:cNvGrpSpPr>
          <p:nvPr/>
        </p:nvGrpSpPr>
        <p:grpSpPr bwMode="auto">
          <a:xfrm>
            <a:off x="539750" y="547688"/>
            <a:ext cx="1743075" cy="565150"/>
            <a:chOff x="3333750" y="598488"/>
            <a:chExt cx="1743075" cy="566502"/>
          </a:xfrm>
        </p:grpSpPr>
        <p:sp>
          <p:nvSpPr>
            <p:cNvPr id="34" name="圆角矩形 33"/>
            <p:cNvSpPr/>
            <p:nvPr/>
          </p:nvSpPr>
          <p:spPr>
            <a:xfrm rot="555800">
              <a:off x="4602163" y="716244"/>
              <a:ext cx="442912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20470821">
              <a:off x="4197350" y="722609"/>
              <a:ext cx="442913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2462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一词多义</a:t>
              </a:r>
            </a:p>
          </p:txBody>
        </p:sp>
      </p:grpSp>
      <p:sp>
        <p:nvSpPr>
          <p:cNvPr id="324616" name="Text Box 14"/>
          <p:cNvSpPr txBox="1">
            <a:spLocks noChangeArrowheads="1"/>
          </p:cNvSpPr>
          <p:nvPr/>
        </p:nvSpPr>
        <p:spPr bwMode="auto">
          <a:xfrm>
            <a:off x="1476375" y="2768600"/>
            <a:ext cx="4929188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后作（          ）</a:t>
            </a:r>
          </a:p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死于安乐（          ）</a:t>
            </a:r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3148013" y="2900363"/>
            <a:ext cx="1846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承接连词</a:t>
            </a:r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3852863" y="3562350"/>
            <a:ext cx="1847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并列连词</a:t>
            </a:r>
          </a:p>
        </p:txBody>
      </p:sp>
      <p:sp>
        <p:nvSpPr>
          <p:cNvPr id="324619" name="TextBox 26"/>
          <p:cNvSpPr txBox="1">
            <a:spLocks noChangeArrowheads="1"/>
          </p:cNvSpPr>
          <p:nvPr/>
        </p:nvSpPr>
        <p:spPr bwMode="auto">
          <a:xfrm>
            <a:off x="468313" y="3200400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而</a:t>
            </a:r>
          </a:p>
        </p:txBody>
      </p:sp>
      <p:sp>
        <p:nvSpPr>
          <p:cNvPr id="44" name="左大括号 43"/>
          <p:cNvSpPr/>
          <p:nvPr/>
        </p:nvSpPr>
        <p:spPr>
          <a:xfrm>
            <a:off x="1074738" y="2933700"/>
            <a:ext cx="287337" cy="1079500"/>
          </a:xfrm>
          <a:prstGeom prst="leftBrace">
            <a:avLst>
              <a:gd name="adj1" fmla="val 49669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6" grpId="0" bldLvl="0"/>
      <p:bldP spid="40" grpId="0" bldLvl="0"/>
      <p:bldP spid="41" grpId="0" bldLvl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3" name="Rectangle 3"/>
          <p:cNvSpPr>
            <a:spLocks noChangeArrowheads="1"/>
          </p:cNvSpPr>
          <p:nvPr/>
        </p:nvSpPr>
        <p:spPr bwMode="auto">
          <a:xfrm>
            <a:off x="506413" y="1279525"/>
            <a:ext cx="5688012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必先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其心志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劳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其筋骨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饿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其体肤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其身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人恒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过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，然后能改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则无法家拂士，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则无敌国外患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268663" y="1347788"/>
            <a:ext cx="51196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形容词用作动词，使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痛苦。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68663" y="1851025"/>
            <a:ext cx="51196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形容词用作动词，使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劳累。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68663" y="2355850"/>
            <a:ext cx="5119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形容词用作动词，使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饥饿。</a:t>
            </a:r>
          </a:p>
        </p:txBody>
      </p:sp>
      <p:grpSp>
        <p:nvGrpSpPr>
          <p:cNvPr id="32563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2564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25638" name="组合 4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19" name="圆角矩形 18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25646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词类活用</a:t>
              </a:r>
            </a:p>
          </p:txBody>
        </p:sp>
      </p:grp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279775" y="2903538"/>
            <a:ext cx="53244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形容词用作动词，使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贫困。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3563938" y="3560763"/>
            <a:ext cx="403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名词用作动词，犯错误。</a:t>
            </a: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6011863" y="4084638"/>
            <a:ext cx="27368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7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动词用作状语，在国内、在国外。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9" grpId="0" bldLvl="0"/>
      <p:bldP spid="8" grpId="0" bldLvl="0"/>
      <p:bldP spid="26" grpId="0" bldLvl="0"/>
      <p:bldP spid="27" grpId="0" bldLvl="0"/>
      <p:bldP spid="28" grpId="0" bldLvl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Rectangle 3"/>
          <p:cNvSpPr>
            <a:spLocks noChangeArrowheads="1"/>
          </p:cNvSpPr>
          <p:nvPr/>
        </p:nvSpPr>
        <p:spPr bwMode="auto">
          <a:xfrm>
            <a:off x="439738" y="1222375"/>
            <a:ext cx="8355012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被动句：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舜发于畎亩之中，傅说举于版筑之间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……</a:t>
            </a:r>
          </a:p>
          <a:p>
            <a:pPr>
              <a:lnSpc>
                <a:spcPct val="110000"/>
              </a:lnSpc>
              <a:spcBef>
                <a:spcPts val="1200"/>
              </a:spcBef>
            </a:pP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倒装句：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傅说举于版筑之间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26658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2666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26659" name="组合 4"/>
          <p:cNvGrpSpPr>
            <a:grpSpLocks/>
          </p:cNvGrpSpPr>
          <p:nvPr/>
        </p:nvGrpSpPr>
        <p:grpSpPr bwMode="auto">
          <a:xfrm>
            <a:off x="515938" y="555625"/>
            <a:ext cx="1743075" cy="566738"/>
            <a:chOff x="3333750" y="598488"/>
            <a:chExt cx="1743075" cy="566502"/>
          </a:xfrm>
        </p:grpSpPr>
        <p:sp>
          <p:nvSpPr>
            <p:cNvPr id="18" name="圆角矩形 17"/>
            <p:cNvSpPr/>
            <p:nvPr/>
          </p:nvSpPr>
          <p:spPr>
            <a:xfrm rot="555800">
              <a:off x="4602162" y="715914"/>
              <a:ext cx="442913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0470821">
              <a:off x="4197350" y="722261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319204">
              <a:off x="3778250" y="722261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1148334">
              <a:off x="3368675" y="730196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26666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文言句式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87363" y="2525713"/>
            <a:ext cx="8520112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“发”“举”在这里都有被动的意思，被任用、被选拔。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419475" y="3741738"/>
            <a:ext cx="49688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“于</a:t>
            </a:r>
            <a:r>
              <a:rPr lang="en-US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之间”介词结构后置。</a:t>
            </a:r>
            <a:endParaRPr lang="zh-CN" altLang="en-US" sz="26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1" name="TextBox 5"/>
          <p:cNvSpPr txBox="1">
            <a:spLocks noChangeArrowheads="1"/>
          </p:cNvSpPr>
          <p:nvPr/>
        </p:nvSpPr>
        <p:spPr bwMode="auto">
          <a:xfrm>
            <a:off x="395288" y="1276350"/>
            <a:ext cx="842486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zh-CN" altLang="en-US" sz="2800" b="1">
                <a:latin typeface="宋体" charset="-122"/>
                <a:ea typeface="楷体" pitchFamily="49" charset="-122"/>
                <a:sym typeface="宋体" charset="-122"/>
              </a:rPr>
              <a:t>     通过陈述六个发迹于民间而被举荐的名人事例和相关道理，阐述了逆境成才的道理，论证了“生于忧患，死于安乐”这一中心论点。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27682" name="组合 1"/>
          <p:cNvGrpSpPr>
            <a:grpSpLocks/>
          </p:cNvGrpSpPr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14" name="圆角矩形 13"/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2769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327683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3276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705" name="组合 2"/>
          <p:cNvGrpSpPr>
            <a:grpSpLocks/>
          </p:cNvGrpSpPr>
          <p:nvPr/>
        </p:nvGrpSpPr>
        <p:grpSpPr bwMode="auto">
          <a:xfrm>
            <a:off x="3700463" y="484188"/>
            <a:ext cx="1743075" cy="644525"/>
            <a:chOff x="3333750" y="598488"/>
            <a:chExt cx="1743075" cy="643766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2871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grpSp>
        <p:nvGrpSpPr>
          <p:cNvPr id="328706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32870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28707" name="矩形 1"/>
          <p:cNvSpPr>
            <a:spLocks noChangeArrowheads="1"/>
          </p:cNvSpPr>
          <p:nvPr/>
        </p:nvSpPr>
        <p:spPr bwMode="auto">
          <a:xfrm>
            <a:off x="468313" y="1181100"/>
            <a:ext cx="8280400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人的才能是在艰难困苦的磨炼中形成的。当困难重重、欲退无路时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人们常常能显出非凡的毅力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发挥出意想不到的潜能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拼死杀出重围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开拓出一条生路。担当“大任”者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必先经历一番艰难困苦的磨炼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而安逸优越的环境容易消磨人的意志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使人耽于安乐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尽享舒适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丧失斗志。在学习和生活中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我们会遇到困难和挫折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我们要乐观地面对它们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咬紧牙关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迎难而上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这样才能抵达胜利的彼岸。</a:t>
            </a:r>
            <a:endParaRPr lang="zh-CN" altLang="en-US" sz="26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5" name="矩形 84"/>
          <p:cNvSpPr>
            <a:spLocks noChangeArrowheads="1"/>
          </p:cNvSpPr>
          <p:nvPr/>
        </p:nvSpPr>
        <p:spPr bwMode="auto">
          <a:xfrm>
            <a:off x="5476875" y="28003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淫</a:t>
            </a:r>
          </a:p>
        </p:txBody>
      </p:sp>
      <p:sp>
        <p:nvSpPr>
          <p:cNvPr id="89" name="矩形 88"/>
          <p:cNvSpPr>
            <a:spLocks noChangeArrowheads="1"/>
          </p:cNvSpPr>
          <p:nvPr/>
        </p:nvSpPr>
        <p:spPr bwMode="auto">
          <a:xfrm>
            <a:off x="5538788" y="2439988"/>
            <a:ext cx="6810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yín</a:t>
            </a:r>
          </a:p>
        </p:txBody>
      </p: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4160838" y="2439988"/>
            <a:ext cx="8556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jiàn</a:t>
            </a:r>
          </a:p>
        </p:txBody>
      </p:sp>
      <p:sp>
        <p:nvSpPr>
          <p:cNvPr id="251908" name="矩形 90"/>
          <p:cNvSpPr>
            <a:spLocks noChangeArrowheads="1"/>
          </p:cNvSpPr>
          <p:nvPr/>
        </p:nvSpPr>
        <p:spPr bwMode="auto">
          <a:xfrm>
            <a:off x="4108450" y="28003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贱</a:t>
            </a: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3532188" y="28003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贫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1910" name="矩形 92"/>
          <p:cNvSpPr>
            <a:spLocks noChangeArrowheads="1"/>
          </p:cNvSpPr>
          <p:nvPr/>
        </p:nvSpPr>
        <p:spPr bwMode="auto">
          <a:xfrm>
            <a:off x="1042988" y="2800350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妾</a:t>
            </a:r>
          </a:p>
        </p:txBody>
      </p:sp>
      <p:sp>
        <p:nvSpPr>
          <p:cNvPr id="95" name="矩形 94"/>
          <p:cNvSpPr>
            <a:spLocks noChangeArrowheads="1"/>
          </p:cNvSpPr>
          <p:nvPr/>
        </p:nvSpPr>
        <p:spPr bwMode="auto">
          <a:xfrm>
            <a:off x="1095375" y="2439988"/>
            <a:ext cx="6588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qiè</a:t>
            </a:r>
          </a:p>
        </p:txBody>
      </p:sp>
      <p:sp>
        <p:nvSpPr>
          <p:cNvPr id="251912" name="矩形 95"/>
          <p:cNvSpPr>
            <a:spLocks noChangeArrowheads="1"/>
          </p:cNvSpPr>
          <p:nvPr/>
        </p:nvSpPr>
        <p:spPr bwMode="auto">
          <a:xfrm>
            <a:off x="7327900" y="1576388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衍</a:t>
            </a:r>
            <a:endParaRPr lang="zh-CN" altLang="en-US" sz="4000" u="sng">
              <a:solidFill>
                <a:srgbClr val="FF0000"/>
              </a:solidFill>
            </a:endParaRPr>
          </a:p>
        </p:txBody>
      </p:sp>
      <p:sp>
        <p:nvSpPr>
          <p:cNvPr id="97" name="矩形 96"/>
          <p:cNvSpPr>
            <a:spLocks noChangeArrowheads="1"/>
          </p:cNvSpPr>
          <p:nvPr/>
        </p:nvSpPr>
        <p:spPr bwMode="auto">
          <a:xfrm>
            <a:off x="7291388" y="1185863"/>
            <a:ext cx="8096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yǎn</a:t>
            </a:r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6215063" y="1509713"/>
            <a:ext cx="1212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公孙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1915" name="矩形 98"/>
          <p:cNvSpPr>
            <a:spLocks noChangeArrowheads="1"/>
          </p:cNvSpPr>
          <p:nvPr/>
        </p:nvSpPr>
        <p:spPr bwMode="auto">
          <a:xfrm>
            <a:off x="2355850" y="28003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冠</a:t>
            </a:r>
            <a:endParaRPr lang="zh-CN" altLang="en-US" sz="4000" u="sng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0" name="矩形 99"/>
          <p:cNvSpPr>
            <a:spLocks noChangeArrowheads="1"/>
          </p:cNvSpPr>
          <p:nvPr/>
        </p:nvSpPr>
        <p:spPr bwMode="auto">
          <a:xfrm>
            <a:off x="2284413" y="2439988"/>
            <a:ext cx="10191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ɡuàn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51917" name="矩形 100"/>
          <p:cNvSpPr>
            <a:spLocks noChangeArrowheads="1"/>
          </p:cNvSpPr>
          <p:nvPr/>
        </p:nvSpPr>
        <p:spPr bwMode="auto">
          <a:xfrm>
            <a:off x="1066800" y="3951288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畎</a:t>
            </a:r>
            <a:endParaRPr lang="zh-CN" altLang="en-US" sz="4000" u="sng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2" name="矩形 101"/>
          <p:cNvSpPr>
            <a:spLocks noChangeArrowheads="1"/>
          </p:cNvSpPr>
          <p:nvPr/>
        </p:nvSpPr>
        <p:spPr bwMode="auto">
          <a:xfrm>
            <a:off x="1641475" y="395128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亩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922338" y="3590925"/>
            <a:ext cx="10112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quǎn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6748463" y="27876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傅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1921" name="矩形 104"/>
          <p:cNvSpPr>
            <a:spLocks noChangeArrowheads="1"/>
          </p:cNvSpPr>
          <p:nvPr/>
        </p:nvSpPr>
        <p:spPr bwMode="auto">
          <a:xfrm>
            <a:off x="7397750" y="2787650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</a:t>
            </a:r>
            <a:endParaRPr lang="zh-CN" altLang="en-US" sz="4000" u="sng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7324725" y="2427288"/>
            <a:ext cx="7826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yuè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08" name="矩形 107"/>
          <p:cNvSpPr>
            <a:spLocks noChangeArrowheads="1"/>
          </p:cNvSpPr>
          <p:nvPr/>
        </p:nvSpPr>
        <p:spPr bwMode="auto">
          <a:xfrm>
            <a:off x="2987675" y="395128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胶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1924" name="矩形 108"/>
          <p:cNvSpPr>
            <a:spLocks noChangeArrowheads="1"/>
          </p:cNvSpPr>
          <p:nvPr/>
        </p:nvSpPr>
        <p:spPr bwMode="auto">
          <a:xfrm>
            <a:off x="3563938" y="3951288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鬲</a:t>
            </a:r>
            <a:endParaRPr lang="zh-CN" altLang="en-US" sz="4000" u="sng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0" name="矩形 109"/>
          <p:cNvSpPr>
            <a:spLocks noChangeArrowheads="1"/>
          </p:cNvSpPr>
          <p:nvPr/>
        </p:nvSpPr>
        <p:spPr bwMode="auto">
          <a:xfrm>
            <a:off x="3635375" y="3590925"/>
            <a:ext cx="5842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gé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51926" name="矩形 110"/>
          <p:cNvSpPr>
            <a:spLocks noChangeArrowheads="1"/>
          </p:cNvSpPr>
          <p:nvPr/>
        </p:nvSpPr>
        <p:spPr bwMode="auto">
          <a:xfrm>
            <a:off x="6754813" y="3951288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拂</a:t>
            </a:r>
            <a:endParaRPr lang="zh-CN" altLang="en-US" sz="4000" u="sng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2" name="矩形 111"/>
          <p:cNvSpPr>
            <a:spLocks noChangeArrowheads="1"/>
          </p:cNvSpPr>
          <p:nvPr/>
        </p:nvSpPr>
        <p:spPr bwMode="auto">
          <a:xfrm>
            <a:off x="7475538" y="3951288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士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6864350" y="3576638"/>
            <a:ext cx="4826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bì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4595813" y="3951288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孙叔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1930" name="矩形 114"/>
          <p:cNvSpPr>
            <a:spLocks noChangeArrowheads="1"/>
          </p:cNvSpPr>
          <p:nvPr/>
        </p:nvSpPr>
        <p:spPr bwMode="auto">
          <a:xfrm>
            <a:off x="5603875" y="3951288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敖</a:t>
            </a:r>
            <a:endParaRPr lang="zh-CN" altLang="en-US" sz="4000" u="sng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5603875" y="3590925"/>
            <a:ext cx="6127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áo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grpSp>
        <p:nvGrpSpPr>
          <p:cNvPr id="251932" name="组合 2"/>
          <p:cNvGrpSpPr>
            <a:grpSpLocks/>
          </p:cNvGrpSpPr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40" name="圆角矩形 39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51948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251933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25194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4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菱形 4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51934" name="矩形 95"/>
          <p:cNvSpPr>
            <a:spLocks noChangeArrowheads="1"/>
          </p:cNvSpPr>
          <p:nvPr/>
        </p:nvSpPr>
        <p:spPr bwMode="auto">
          <a:xfrm>
            <a:off x="1470025" y="16446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粟</a:t>
            </a: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1525588" y="1184275"/>
            <a:ext cx="554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sù</a:t>
            </a: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971550" y="1647825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米</a:t>
            </a:r>
            <a:endParaRPr lang="zh-CN" altLang="en-US" sz="4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1937" name="矩形 95"/>
          <p:cNvSpPr>
            <a:spLocks noChangeArrowheads="1"/>
          </p:cNvSpPr>
          <p:nvPr/>
        </p:nvSpPr>
        <p:spPr bwMode="auto">
          <a:xfrm>
            <a:off x="3281363" y="15732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域</a:t>
            </a: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3257550" y="1144588"/>
            <a:ext cx="596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yù</a:t>
            </a: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2709863" y="15732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疆</a:t>
            </a:r>
          </a:p>
        </p:txBody>
      </p:sp>
      <p:sp>
        <p:nvSpPr>
          <p:cNvPr id="251940" name="矩形 98"/>
          <p:cNvSpPr>
            <a:spLocks noChangeArrowheads="1"/>
          </p:cNvSpPr>
          <p:nvPr/>
        </p:nvSpPr>
        <p:spPr bwMode="auto">
          <a:xfrm>
            <a:off x="4953000" y="15732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畔</a:t>
            </a: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4918075" y="1144588"/>
            <a:ext cx="8064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汉语拼音" pitchFamily="34" charset="0"/>
                <a:ea typeface="楷体" pitchFamily="49" charset="-122"/>
                <a:cs typeface="汉语拼音" pitchFamily="34" charset="0"/>
              </a:rPr>
              <a:t>pàn</a:t>
            </a:r>
            <a:endParaRPr lang="zh-CN" altLang="en-US" sz="280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2" grpId="0"/>
      <p:bldP spid="95" grpId="0"/>
      <p:bldP spid="97" grpId="0"/>
      <p:bldP spid="98" grpId="0"/>
      <p:bldP spid="100" grpId="0"/>
      <p:bldP spid="102" grpId="0"/>
      <p:bldP spid="103" grpId="0"/>
      <p:bldP spid="104" grpId="0"/>
      <p:bldP spid="107" grpId="0"/>
      <p:bldP spid="108" grpId="0"/>
      <p:bldP spid="110" grpId="0"/>
      <p:bldP spid="112" grpId="0"/>
      <p:bldP spid="113" grpId="0"/>
      <p:bldP spid="114" grpId="0"/>
      <p:bldP spid="116" grpId="0"/>
      <p:bldP spid="54" grpId="0"/>
      <p:bldP spid="55" grpId="0"/>
      <p:bldP spid="57" grpId="0"/>
      <p:bldP spid="58" grpId="0"/>
      <p:bldP spid="60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29" name="TextBox 4"/>
          <p:cNvSpPr txBox="1">
            <a:spLocks noChangeArrowheads="1"/>
          </p:cNvSpPr>
          <p:nvPr/>
        </p:nvSpPr>
        <p:spPr bwMode="auto">
          <a:xfrm>
            <a:off x="468313" y="1231900"/>
            <a:ext cx="8424862" cy="338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eaLnBrk="0" hangingPunct="0">
              <a:lnSpc>
                <a:spcPct val="120000"/>
              </a:lnSpc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《富贵不能淫》以“礼”设譬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通过对女子出嫁时母亲的训导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引出“妾妇之道”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进而又提出“大丈夫之道”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在二者的对比中引出作者认为的大丈夫之道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富贵不能淫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贫贱不能移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威武不能屈。《生于忧患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死于安乐》先列举六位历史人物的事例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再从个别到一般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从正反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两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个方面论证经受磨难的好处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最终归纳出“生于忧患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死于安乐”这个中心论点。</a:t>
            </a:r>
            <a:endParaRPr lang="zh-CN" altLang="en-US" sz="2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9730" name="矩形 2"/>
          <p:cNvSpPr>
            <a:spLocks noChangeArrowheads="1"/>
          </p:cNvSpPr>
          <p:nvPr/>
        </p:nvSpPr>
        <p:spPr bwMode="auto">
          <a:xfrm>
            <a:off x="439738" y="627063"/>
            <a:ext cx="3067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❶</a:t>
            </a:r>
            <a:r>
              <a:rPr lang="zh-CN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论证层层深入。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29731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297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3" name="矩形 2"/>
          <p:cNvSpPr>
            <a:spLocks noChangeArrowheads="1"/>
          </p:cNvSpPr>
          <p:nvPr/>
        </p:nvSpPr>
        <p:spPr bwMode="auto">
          <a:xfrm>
            <a:off x="439738" y="627063"/>
            <a:ext cx="7758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❷</a:t>
            </a:r>
            <a:r>
              <a:rPr lang="zh-CN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语言气势磅礴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具有极强的说服力、感染力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0754" name="TextBox 1"/>
          <p:cNvSpPr txBox="1">
            <a:spLocks noChangeArrowheads="1"/>
          </p:cNvSpPr>
          <p:nvPr/>
        </p:nvSpPr>
        <p:spPr bwMode="auto">
          <a:xfrm>
            <a:off x="360363" y="1333500"/>
            <a:ext cx="8423275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这个特点与孟子善用排比等修辞手法不无关系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《富贵不能淫》中“富贵不能淫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贫贱不能移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威武不能屈”排比有力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很有气势。《生于忧患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死于安乐》开篇用排比句列举历史人物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这样既给文章增强了气势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又给人以美不胜收之感。</a:t>
            </a:r>
          </a:p>
        </p:txBody>
      </p:sp>
      <p:grpSp>
        <p:nvGrpSpPr>
          <p:cNvPr id="330755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3075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左大括号 2"/>
          <p:cNvSpPr/>
          <p:nvPr/>
        </p:nvSpPr>
        <p:spPr>
          <a:xfrm>
            <a:off x="1763713" y="1438275"/>
            <a:ext cx="390525" cy="2232025"/>
          </a:xfrm>
          <a:prstGeom prst="leftBrace">
            <a:avLst>
              <a:gd name="adj1" fmla="val 72596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31778" name="文本框 3"/>
          <p:cNvSpPr txBox="1">
            <a:spLocks noChangeArrowheads="1"/>
          </p:cNvSpPr>
          <p:nvPr/>
        </p:nvSpPr>
        <p:spPr bwMode="auto">
          <a:xfrm>
            <a:off x="3328988" y="3089275"/>
            <a:ext cx="23383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正反对比论证</a:t>
            </a:r>
          </a:p>
        </p:txBody>
      </p:sp>
      <p:sp>
        <p:nvSpPr>
          <p:cNvPr id="331779" name="文本框 4"/>
          <p:cNvSpPr txBox="1">
            <a:spLocks noChangeArrowheads="1"/>
          </p:cNvSpPr>
          <p:nvPr/>
        </p:nvSpPr>
        <p:spPr bwMode="auto">
          <a:xfrm>
            <a:off x="3251200" y="1276350"/>
            <a:ext cx="23383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举例排比论证</a:t>
            </a:r>
          </a:p>
        </p:txBody>
      </p:sp>
      <p:sp>
        <p:nvSpPr>
          <p:cNvPr id="331780" name="文本框 5"/>
          <p:cNvSpPr txBox="1">
            <a:spLocks noChangeArrowheads="1"/>
          </p:cNvSpPr>
          <p:nvPr/>
        </p:nvSpPr>
        <p:spPr bwMode="auto">
          <a:xfrm>
            <a:off x="2243138" y="2933700"/>
            <a:ext cx="9017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个人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国家</a:t>
            </a:r>
          </a:p>
        </p:txBody>
      </p:sp>
      <p:sp>
        <p:nvSpPr>
          <p:cNvPr id="331781" name="文本框 6"/>
          <p:cNvSpPr txBox="1">
            <a:spLocks noChangeArrowheads="1"/>
          </p:cNvSpPr>
          <p:nvPr/>
        </p:nvSpPr>
        <p:spPr bwMode="auto">
          <a:xfrm>
            <a:off x="2243138" y="1276350"/>
            <a:ext cx="9017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事例</a:t>
            </a:r>
          </a:p>
        </p:txBody>
      </p:sp>
      <p:sp>
        <p:nvSpPr>
          <p:cNvPr id="331782" name="文本框 8"/>
          <p:cNvSpPr txBox="1">
            <a:spLocks noChangeArrowheads="1"/>
          </p:cNvSpPr>
          <p:nvPr/>
        </p:nvSpPr>
        <p:spPr bwMode="auto">
          <a:xfrm>
            <a:off x="6042025" y="3089275"/>
            <a:ext cx="26971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经受磨难的好处</a:t>
            </a:r>
          </a:p>
        </p:txBody>
      </p:sp>
      <p:sp>
        <p:nvSpPr>
          <p:cNvPr id="331783" name="文本框 9"/>
          <p:cNvSpPr txBox="1">
            <a:spLocks noChangeArrowheads="1"/>
          </p:cNvSpPr>
          <p:nvPr/>
        </p:nvSpPr>
        <p:spPr bwMode="auto">
          <a:xfrm>
            <a:off x="6005513" y="1276350"/>
            <a:ext cx="1979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磨难出人才</a:t>
            </a:r>
          </a:p>
        </p:txBody>
      </p:sp>
      <p:grpSp>
        <p:nvGrpSpPr>
          <p:cNvPr id="331784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33179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31785" name="组合 5"/>
          <p:cNvGrpSpPr>
            <a:grpSpLocks/>
          </p:cNvGrpSpPr>
          <p:nvPr/>
        </p:nvGrpSpPr>
        <p:grpSpPr bwMode="auto">
          <a:xfrm>
            <a:off x="611188" y="1711325"/>
            <a:ext cx="936625" cy="1816100"/>
            <a:chOff x="468142" y="1547956"/>
            <a:chExt cx="935506" cy="1815882"/>
          </a:xfrm>
        </p:grpSpPr>
        <p:sp>
          <p:nvSpPr>
            <p:cNvPr id="331788" name="文本框 1"/>
            <p:cNvSpPr txBox="1">
              <a:spLocks noChangeArrowheads="1"/>
            </p:cNvSpPr>
            <p:nvPr/>
          </p:nvSpPr>
          <p:spPr bwMode="auto">
            <a:xfrm>
              <a:off x="874514" y="1547956"/>
              <a:ext cx="529134" cy="1815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死于安乐</a:t>
              </a:r>
            </a:p>
          </p:txBody>
        </p:sp>
        <p:sp>
          <p:nvSpPr>
            <p:cNvPr id="331789" name="矩形 1"/>
            <p:cNvSpPr>
              <a:spLocks noChangeArrowheads="1"/>
            </p:cNvSpPr>
            <p:nvPr/>
          </p:nvSpPr>
          <p:spPr bwMode="auto">
            <a:xfrm>
              <a:off x="468142" y="1547956"/>
              <a:ext cx="450439" cy="1815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生于忧患</a:t>
              </a:r>
            </a:p>
          </p:txBody>
        </p:sp>
      </p:grpSp>
      <p:sp>
        <p:nvSpPr>
          <p:cNvPr id="5" name="右箭头 4"/>
          <p:cNvSpPr/>
          <p:nvPr/>
        </p:nvSpPr>
        <p:spPr>
          <a:xfrm>
            <a:off x="5594156" y="1494552"/>
            <a:ext cx="432048" cy="173360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657826" y="3282506"/>
            <a:ext cx="432048" cy="173360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1" name="矩形 9"/>
          <p:cNvSpPr>
            <a:spLocks noChangeArrowheads="1"/>
          </p:cNvSpPr>
          <p:nvPr/>
        </p:nvSpPr>
        <p:spPr bwMode="auto">
          <a:xfrm>
            <a:off x="442913" y="685800"/>
            <a:ext cx="784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1.</a:t>
            </a:r>
            <a:r>
              <a:rPr lang="zh-CN" altLang="zh-CN" sz="2800" b="1">
                <a:latin typeface="宋体" charset="-122"/>
              </a:rPr>
              <a:t>下列句子划分节奏有误的一项是</a:t>
            </a:r>
            <a:r>
              <a:rPr lang="zh-CN" altLang="en-US" sz="2800" b="1">
                <a:latin typeface="宋体" charset="-122"/>
              </a:rPr>
              <a:t>（</a:t>
            </a:r>
            <a:r>
              <a:rPr lang="en-US" altLang="zh-CN" sz="2800" b="1">
                <a:latin typeface="宋体" charset="-122"/>
              </a:rPr>
              <a:t>     </a:t>
            </a:r>
            <a:r>
              <a:rPr lang="zh-CN" altLang="en-US" sz="2800" b="1">
                <a:latin typeface="宋体" charset="-122"/>
              </a:rPr>
              <a:t>）</a:t>
            </a:r>
            <a:endParaRPr lang="zh-CN" altLang="zh-CN" sz="2800" b="1">
              <a:latin typeface="宋体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19863" y="681038"/>
            <a:ext cx="647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D</a:t>
            </a:r>
            <a:endParaRPr lang="zh-CN" altLang="en-US" sz="2800" b="1">
              <a:solidFill>
                <a:srgbClr val="FF0000"/>
              </a:solidFill>
              <a:latin typeface="宋体" charset="-122"/>
            </a:endParaRPr>
          </a:p>
        </p:txBody>
      </p:sp>
      <p:grpSp>
        <p:nvGrpSpPr>
          <p:cNvPr id="332803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3280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32804" name="矩形 1"/>
          <p:cNvSpPr>
            <a:spLocks noChangeArrowheads="1"/>
          </p:cNvSpPr>
          <p:nvPr/>
        </p:nvSpPr>
        <p:spPr bwMode="auto">
          <a:xfrm>
            <a:off x="846138" y="1136650"/>
            <a:ext cx="56737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舜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发于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畎亩之中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故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天将降大任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于是人也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   </a:t>
            </a: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环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而攻之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而不胜 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 </a:t>
            </a: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入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则无法家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拂士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5" name="矩形 9"/>
          <p:cNvSpPr>
            <a:spLocks noChangeArrowheads="1"/>
          </p:cNvSpPr>
          <p:nvPr/>
        </p:nvSpPr>
        <p:spPr bwMode="auto">
          <a:xfrm>
            <a:off x="496888" y="700088"/>
            <a:ext cx="8640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2.</a:t>
            </a:r>
            <a:r>
              <a:rPr lang="zh-CN" altLang="zh-CN" sz="2800" b="1">
                <a:latin typeface="宋体" charset="-122"/>
              </a:rPr>
              <a:t>“于”字用法和其它三项不相同的是</a:t>
            </a:r>
            <a:r>
              <a:rPr lang="zh-CN" altLang="en-US" sz="2800" b="1">
                <a:latin typeface="宋体" charset="-122"/>
              </a:rPr>
              <a:t>（</a:t>
            </a:r>
            <a:r>
              <a:rPr lang="en-US" altLang="zh-CN" sz="2800" b="1">
                <a:latin typeface="宋体" charset="-122"/>
              </a:rPr>
              <a:t>  </a:t>
            </a:r>
            <a:r>
              <a:rPr lang="zh-CN" altLang="en-US" sz="2800" b="1">
                <a:latin typeface="宋体" charset="-122"/>
              </a:rPr>
              <a:t>）</a:t>
            </a:r>
            <a:r>
              <a:rPr lang="en-US" altLang="zh-CN" sz="2800" b="1">
                <a:latin typeface="宋体" charset="-122"/>
              </a:rPr>
              <a:t> </a:t>
            </a:r>
            <a:endParaRPr lang="zh-CN" altLang="zh-CN" sz="2800" b="1">
              <a:latin typeface="宋体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019925" y="728663"/>
            <a:ext cx="720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33827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3382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33828" name="矩形 1"/>
          <p:cNvSpPr>
            <a:spLocks noChangeArrowheads="1"/>
          </p:cNvSpPr>
          <p:nvPr/>
        </p:nvSpPr>
        <p:spPr bwMode="auto">
          <a:xfrm>
            <a:off x="1042988" y="1131888"/>
            <a:ext cx="5819775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．故天将降大任于是人也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．征于色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．死于安乐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．衡于虑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49" name="矩形 12"/>
          <p:cNvSpPr>
            <a:spLocks noChangeArrowheads="1"/>
          </p:cNvSpPr>
          <p:nvPr/>
        </p:nvSpPr>
        <p:spPr bwMode="auto">
          <a:xfrm>
            <a:off x="511175" y="719138"/>
            <a:ext cx="82804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3.</a:t>
            </a:r>
            <a:r>
              <a:rPr lang="zh-CN" altLang="en-US" sz="2800" b="1">
                <a:latin typeface="宋体" charset="-122"/>
              </a:rPr>
              <a:t>画线</a:t>
            </a:r>
            <a:r>
              <a:rPr lang="zh-CN" altLang="zh-CN" sz="2800" b="1">
                <a:latin typeface="宋体" charset="-122"/>
              </a:rPr>
              <a:t>词不用使动用法来解释的一项</a:t>
            </a:r>
            <a:r>
              <a:rPr lang="zh-CN" altLang="en-US" sz="2800" b="1">
                <a:latin typeface="宋体" charset="-122"/>
              </a:rPr>
              <a:t>（</a:t>
            </a:r>
            <a:r>
              <a:rPr lang="en-US" altLang="zh-CN" sz="2800" b="1">
                <a:latin typeface="宋体" charset="-122"/>
              </a:rPr>
              <a:t>   </a:t>
            </a:r>
            <a:r>
              <a:rPr lang="zh-CN" altLang="en-US" sz="2800" b="1">
                <a:latin typeface="宋体" charset="-122"/>
              </a:rPr>
              <a:t>）</a:t>
            </a:r>
            <a:r>
              <a:rPr lang="en-US" altLang="zh-CN" sz="2800" b="1">
                <a:latin typeface="宋体" charset="-122"/>
              </a:rPr>
              <a:t> </a:t>
            </a:r>
            <a:endParaRPr lang="zh-CN" altLang="zh-CN" sz="2800" b="1">
              <a:latin typeface="宋体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46888" y="719138"/>
            <a:ext cx="4333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D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334851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3485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34852" name="矩形 1"/>
          <p:cNvSpPr>
            <a:spLocks noChangeArrowheads="1"/>
          </p:cNvSpPr>
          <p:nvPr/>
        </p:nvSpPr>
        <p:spPr bwMode="auto">
          <a:xfrm>
            <a:off x="900113" y="1347788"/>
            <a:ext cx="7128271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苦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其心志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B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劳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其筋骨</a:t>
            </a:r>
            <a:endParaRPr lang="en-US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en-US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固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国不以山溪之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险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生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忧患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3" name="矩形 6"/>
          <p:cNvSpPr>
            <a:spLocks noChangeArrowheads="1"/>
          </p:cNvSpPr>
          <p:nvPr/>
        </p:nvSpPr>
        <p:spPr bwMode="auto">
          <a:xfrm>
            <a:off x="504825" y="700088"/>
            <a:ext cx="80279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4.</a:t>
            </a:r>
            <a:r>
              <a:rPr lang="zh-CN" altLang="zh-CN" sz="2800" b="1">
                <a:latin typeface="宋体" charset="-122"/>
              </a:rPr>
              <a:t>下面</a:t>
            </a:r>
            <a:r>
              <a:rPr lang="zh-CN" altLang="en-US" sz="2800" b="1">
                <a:latin typeface="宋体" charset="-122"/>
              </a:rPr>
              <a:t>画线</a:t>
            </a:r>
            <a:r>
              <a:rPr lang="zh-CN" altLang="zh-CN" sz="2800" b="1">
                <a:latin typeface="宋体" charset="-122"/>
              </a:rPr>
              <a:t>的词</a:t>
            </a:r>
            <a:r>
              <a:rPr lang="zh-CN" altLang="en-US" sz="2800" b="1">
                <a:latin typeface="宋体" charset="-122"/>
              </a:rPr>
              <a:t>意思</a:t>
            </a:r>
            <a:r>
              <a:rPr lang="zh-CN" altLang="zh-CN" sz="2800" b="1">
                <a:latin typeface="宋体" charset="-122"/>
              </a:rPr>
              <a:t>不正确的一项是</a:t>
            </a:r>
            <a:r>
              <a:rPr lang="zh-CN" altLang="en-US" sz="2800" b="1">
                <a:latin typeface="宋体" charset="-122"/>
              </a:rPr>
              <a:t>（</a:t>
            </a:r>
            <a:r>
              <a:rPr lang="en-US" altLang="zh-CN" sz="2800" b="1">
                <a:latin typeface="宋体" charset="-122"/>
              </a:rPr>
              <a:t>     </a:t>
            </a:r>
            <a:r>
              <a:rPr lang="zh-CN" altLang="en-US" sz="2800" b="1">
                <a:latin typeface="宋体" charset="-122"/>
              </a:rPr>
              <a:t>）</a:t>
            </a:r>
            <a:endParaRPr lang="zh-CN" altLang="zh-CN" sz="2800" b="1">
              <a:latin typeface="宋体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04025" y="700088"/>
            <a:ext cx="7191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B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335875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358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35876" name="矩形 1"/>
          <p:cNvSpPr>
            <a:spLocks noChangeArrowheads="1"/>
          </p:cNvSpPr>
          <p:nvPr/>
        </p:nvSpPr>
        <p:spPr bwMode="auto">
          <a:xfrm>
            <a:off x="971550" y="1233488"/>
            <a:ext cx="631825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威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天下不以兵革之利（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震摄）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</a:t>
            </a:r>
            <a:endParaRPr lang="en-US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百里溪举于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市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城市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故天将大任于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这样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人也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行拂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乱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错乱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其所为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7" name="矩形 1"/>
          <p:cNvSpPr>
            <a:spLocks noChangeArrowheads="1"/>
          </p:cNvSpPr>
          <p:nvPr/>
        </p:nvSpPr>
        <p:spPr bwMode="auto">
          <a:xfrm>
            <a:off x="477838" y="627063"/>
            <a:ext cx="8207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5.</a:t>
            </a:r>
            <a:r>
              <a:rPr lang="zh-CN" altLang="zh-CN" sz="2800" b="1">
                <a:latin typeface="宋体" charset="-122"/>
              </a:rPr>
              <a:t>“所以动心忍性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曾益其所不能”的正确解释是</a:t>
            </a:r>
            <a:r>
              <a:rPr lang="zh-CN" altLang="en-US" sz="2800" b="1">
                <a:latin typeface="宋体" charset="-122"/>
              </a:rPr>
              <a:t>（</a:t>
            </a:r>
            <a:r>
              <a:rPr lang="en-US" altLang="zh-CN" sz="2800" b="1">
                <a:latin typeface="宋体" charset="-122"/>
              </a:rPr>
              <a:t>     </a:t>
            </a:r>
            <a:r>
              <a:rPr lang="zh-CN" altLang="en-US" sz="2800" b="1">
                <a:latin typeface="宋体" charset="-122"/>
              </a:rPr>
              <a:t>）</a:t>
            </a:r>
            <a:endParaRPr lang="zh-CN" altLang="zh-CN" sz="2800" b="1">
              <a:latin typeface="宋体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31900" y="1030288"/>
            <a:ext cx="7191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336899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369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36900" name="矩形 1"/>
          <p:cNvSpPr>
            <a:spLocks noChangeArrowheads="1"/>
          </p:cNvSpPr>
          <p:nvPr/>
        </p:nvSpPr>
        <p:spPr bwMode="auto">
          <a:xfrm>
            <a:off x="611188" y="1419225"/>
            <a:ext cx="79216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所以当他动了心抑制情感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就能增加他原来所没有的东西。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以此让心情激动忍让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就能渐渐增长知识。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用那样的途径来使他的心惊动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使他的性情坚韧起来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以不断增长他的才干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1" name="TextBox 1"/>
          <p:cNvSpPr txBox="1">
            <a:spLocks noChangeArrowheads="1"/>
          </p:cNvSpPr>
          <p:nvPr/>
        </p:nvSpPr>
        <p:spPr bwMode="auto">
          <a:xfrm>
            <a:off x="5508625" y="650875"/>
            <a:ext cx="3095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（中考真题</a:t>
            </a:r>
            <a:r>
              <a:rPr lang="zh-CN" altLang="en-US" b="1" dirty="0">
                <a:solidFill>
                  <a:srgbClr val="FF0000"/>
                </a:solidFill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37922" name="矩形 7"/>
          <p:cNvSpPr>
            <a:spLocks noChangeArrowheads="1"/>
          </p:cNvSpPr>
          <p:nvPr/>
        </p:nvSpPr>
        <p:spPr bwMode="auto">
          <a:xfrm>
            <a:off x="450850" y="927100"/>
            <a:ext cx="8297863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500" b="1" dirty="0">
                <a:latin typeface="宋体" charset="-122"/>
              </a:rPr>
              <a:t>阅读甲、乙两段文言文，完成</a:t>
            </a:r>
            <a:r>
              <a:rPr lang="en-US" altLang="zh-CN" sz="2500" b="1" dirty="0">
                <a:latin typeface="宋体" charset="-122"/>
              </a:rPr>
              <a:t>1—4</a:t>
            </a:r>
            <a:r>
              <a:rPr lang="zh-CN" altLang="en-US" sz="2500" b="1" dirty="0">
                <a:latin typeface="宋体" charset="-122"/>
              </a:rPr>
              <a:t>题。</a:t>
            </a:r>
            <a:endParaRPr lang="en-US" altLang="zh-CN" sz="2500" b="1" dirty="0">
              <a:latin typeface="宋体" charset="-122"/>
            </a:endParaRPr>
          </a:p>
          <a:p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甲</a:t>
            </a: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舜发于畎亩之中，傅说举于版筑之间，胶鬲举于鱼盐之中，管夷吾举于士，孙叔敖举于海，百里奚举于市，故天将降大任于是人也，必先苦其心志，劳其筋骨，饿其体肤，空乏其身，行拂乱其所为，所以动心忍性，曾益其所不能。</a:t>
            </a:r>
          </a:p>
          <a:p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    人恒过然后能改，困于心衡于虑而后作，征于色发于声而后喻。入则无法家拂士，出则无敌国外患者，国恒亡，然后知生于忧患而死于安乐也。                                                                </a:t>
            </a:r>
            <a:endParaRPr lang="en-US" altLang="zh-CN" sz="25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（选自孟子</a:t>
            </a: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生于忧患，死于安乐</a:t>
            </a: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5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37923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3793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37924" name="组合 1"/>
          <p:cNvGrpSpPr>
            <a:grpSpLocks/>
          </p:cNvGrpSpPr>
          <p:nvPr/>
        </p:nvGrpSpPr>
        <p:grpSpPr bwMode="auto">
          <a:xfrm>
            <a:off x="3635375" y="419100"/>
            <a:ext cx="1743075" cy="566738"/>
            <a:chOff x="3333750" y="555625"/>
            <a:chExt cx="1743075" cy="566738"/>
          </a:xfrm>
        </p:grpSpPr>
        <p:sp>
          <p:nvSpPr>
            <p:cNvPr id="18" name="圆角矩形 17"/>
            <p:cNvSpPr/>
            <p:nvPr/>
          </p:nvSpPr>
          <p:spPr>
            <a:xfrm rot="555800">
              <a:off x="4602163" y="6731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0470821">
              <a:off x="4197350" y="679450"/>
              <a:ext cx="442913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319204">
              <a:off x="3778250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1148334">
              <a:off x="3368675" y="6873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37929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5" name="矩形 7"/>
          <p:cNvSpPr>
            <a:spLocks noChangeArrowheads="1"/>
          </p:cNvSpPr>
          <p:nvPr/>
        </p:nvSpPr>
        <p:spPr bwMode="auto">
          <a:xfrm>
            <a:off x="450850" y="627063"/>
            <a:ext cx="8297863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乙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宋昭公出亡，至于鄙，喟然叹曰：“吾知所以亡矣。吾朝臣千人，发豉举事，无不曰：‘吾君圣者！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’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侍御数百人，被服以立，无不曰：‘吾君丽者！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’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内外不闻吾过，是以至此！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由宋君观之，人君之所以离国家失社稷者，谄谀者众也。故宋昭公亡而能悟，卒得反国。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                             （选自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新序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grpSp>
        <p:nvGrpSpPr>
          <p:cNvPr id="338946" name="组合 6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3894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29" name="Picture 4" descr="https://timgsa.baidu.com/timg?image&amp;quality=80&amp;size=b9999_10000&amp;sec=1560130319&amp;di=7f6d624cd8b2805b0cb01d30304bce22&amp;imgtype=jpg&amp;er=1&amp;src=http%3A%2F%2Fimg.mp.itc.cn%2Fupload%2F20170809%2F5abe7fd3c0ef41cba16716577fadb63c_th.jpg"/>
          <p:cNvPicPr>
            <a:picLocks noChangeAspect="1" noChangeArrowheads="1"/>
          </p:cNvPicPr>
          <p:nvPr/>
        </p:nvPicPr>
        <p:blipFill>
          <a:blip r:embed="rId2"/>
          <a:srcRect r="3014" b="5185"/>
          <a:stretch>
            <a:fillRect/>
          </a:stretch>
        </p:blipFill>
        <p:spPr bwMode="auto">
          <a:xfrm>
            <a:off x="-19050" y="0"/>
            <a:ext cx="91630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48"/>
          <p:cNvSpPr txBox="1"/>
          <p:nvPr/>
        </p:nvSpPr>
        <p:spPr>
          <a:xfrm>
            <a:off x="1475656" y="1851670"/>
            <a:ext cx="6399711" cy="80791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/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Kaiti SC"/>
                <a:cs typeface="Kaiti SC"/>
              </a:rPr>
              <a:t>得道多助，失道寡助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69" name="矩形 7"/>
          <p:cNvSpPr>
            <a:spLocks noChangeArrowheads="1"/>
          </p:cNvSpPr>
          <p:nvPr/>
        </p:nvSpPr>
        <p:spPr bwMode="auto">
          <a:xfrm>
            <a:off x="450850" y="555625"/>
            <a:ext cx="8297863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latin typeface="宋体" charset="-122"/>
              </a:rPr>
              <a:t>1.</a:t>
            </a:r>
            <a:r>
              <a:rPr lang="zh-CN" altLang="en-US" sz="2600" b="1">
                <a:latin typeface="宋体" charset="-122"/>
              </a:rPr>
              <a:t>解释下列句中画线的词语。</a:t>
            </a:r>
            <a:endParaRPr lang="en-US" altLang="zh-CN" sz="2600" b="1">
              <a:latin typeface="宋体" charset="-122"/>
            </a:endParaRPr>
          </a:p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苦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其心志    苦：           </a:t>
            </a:r>
          </a:p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）困于心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衡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于虑而后作。 衡：       </a:t>
            </a:r>
          </a:p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）至于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鄙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  鄙：           </a:t>
            </a:r>
          </a:p>
          <a:p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卒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得反国             卒：       </a:t>
            </a:r>
          </a:p>
          <a:p>
            <a:r>
              <a:rPr lang="en-US" altLang="zh-CN" sz="2600" b="1">
                <a:latin typeface="宋体" charset="-122"/>
              </a:rPr>
              <a:t>2.</a:t>
            </a:r>
            <a:r>
              <a:rPr lang="zh-CN" altLang="en-US" sz="2600" b="1">
                <a:latin typeface="宋体" charset="-122"/>
              </a:rPr>
              <a:t>下列画线词意义和用法相同的一项是（</a:t>
            </a:r>
            <a:r>
              <a:rPr lang="en-US" altLang="zh-CN" sz="2600" b="1">
                <a:latin typeface="宋体" charset="-122"/>
              </a:rPr>
              <a:t>  </a:t>
            </a:r>
            <a:r>
              <a:rPr lang="zh-CN" altLang="en-US" sz="2600" b="1">
                <a:latin typeface="宋体" charset="-122"/>
              </a:rPr>
              <a:t>）</a:t>
            </a:r>
            <a:endParaRPr lang="en-US" altLang="zh-CN" sz="2600" b="1">
              <a:latin typeface="宋体" charset="-122"/>
            </a:endParaRPr>
          </a:p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喟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然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叹曰              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然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后知生于忧患而死于安乐</a:t>
            </a:r>
          </a:p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被服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立              不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物喜，不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己悲</a:t>
            </a:r>
          </a:p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故宋昭公亡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能悟      温故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知新</a:t>
            </a:r>
          </a:p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孙叔敖举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海          所恶有甚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死者</a:t>
            </a:r>
          </a:p>
        </p:txBody>
      </p:sp>
      <p:grpSp>
        <p:nvGrpSpPr>
          <p:cNvPr id="339970" name="组合 6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3997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3" name="矩形 7"/>
          <p:cNvSpPr>
            <a:spLocks noChangeArrowheads="1"/>
          </p:cNvSpPr>
          <p:nvPr/>
        </p:nvSpPr>
        <p:spPr bwMode="auto">
          <a:xfrm>
            <a:off x="450850" y="555625"/>
            <a:ext cx="8297863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宋体" charset="-122"/>
              </a:rPr>
              <a:t>3.</a:t>
            </a:r>
            <a:r>
              <a:rPr lang="zh-CN" altLang="en-US" sz="2600" b="1">
                <a:latin typeface="宋体" charset="-122"/>
              </a:rPr>
              <a:t>请翻译下列句子。</a:t>
            </a:r>
          </a:p>
          <a:p>
            <a:pPr>
              <a:lnSpc>
                <a:spcPct val="150000"/>
              </a:lnSpc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）征于色发于声而后喻。</a:t>
            </a:r>
            <a:r>
              <a:rPr lang="zh-CN" altLang="en-US" sz="2600" b="1">
                <a:latin typeface="宋体" charset="-122"/>
              </a:rPr>
              <a:t>				</a:t>
            </a:r>
          </a:p>
          <a:p>
            <a:pPr>
              <a:lnSpc>
                <a:spcPct val="150000"/>
              </a:lnSpc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）内外不闻吾过，是以至此！</a:t>
            </a:r>
          </a:p>
          <a:p>
            <a:pPr>
              <a:lnSpc>
                <a:spcPct val="150000"/>
              </a:lnSpc>
            </a:pPr>
            <a:r>
              <a:rPr lang="en-US" altLang="zh-CN" sz="2600" b="1">
                <a:latin typeface="宋体" charset="-122"/>
              </a:rPr>
              <a:t>4.</a:t>
            </a:r>
            <a:r>
              <a:rPr lang="zh-CN" altLang="en-US" sz="2600" b="1">
                <a:latin typeface="宋体" charset="-122"/>
              </a:rPr>
              <a:t>结合甲、乙两文，概括宋昭公“离国家失社稷”的原因。</a:t>
            </a:r>
            <a:endParaRPr lang="en-US" altLang="zh-CN" sz="2600" b="1">
              <a:latin typeface="宋体" charset="-122"/>
            </a:endParaRPr>
          </a:p>
        </p:txBody>
      </p:sp>
      <p:grpSp>
        <p:nvGrpSpPr>
          <p:cNvPr id="340994" name="组合 6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409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7" name="矩形 7"/>
          <p:cNvSpPr>
            <a:spLocks noChangeArrowheads="1"/>
          </p:cNvSpPr>
          <p:nvPr/>
        </p:nvSpPr>
        <p:spPr bwMode="auto">
          <a:xfrm>
            <a:off x="450850" y="842963"/>
            <a:ext cx="8297863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）使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痛苦  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）通“横”，梗塞、不顺  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 （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）边境 （边远的地方）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）最终（终于，最后）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2.C</a:t>
            </a:r>
          </a:p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）从脸色显露出来，在吟咏叹息声中表现出来，然后才能为人们所了解。 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）朝内朝外都不能使我听到我的过失．因此到了这个地步！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谄谀者众”； 无“法家拂士”。</a:t>
            </a:r>
          </a:p>
        </p:txBody>
      </p:sp>
      <p:sp>
        <p:nvSpPr>
          <p:cNvPr id="342018" name="TextBox 1"/>
          <p:cNvSpPr txBox="1">
            <a:spLocks noChangeArrowheads="1"/>
          </p:cNvSpPr>
          <p:nvPr/>
        </p:nvSpPr>
        <p:spPr bwMode="auto">
          <a:xfrm>
            <a:off x="433388" y="430213"/>
            <a:ext cx="2027237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5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参考答案：</a:t>
            </a:r>
          </a:p>
        </p:txBody>
      </p:sp>
      <p:grpSp>
        <p:nvGrpSpPr>
          <p:cNvPr id="342019" name="组合 7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420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041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34304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43042" name="矩形 1"/>
          <p:cNvSpPr>
            <a:spLocks noChangeArrowheads="1"/>
          </p:cNvSpPr>
          <p:nvPr/>
        </p:nvSpPr>
        <p:spPr bwMode="auto">
          <a:xfrm>
            <a:off x="792163" y="1492250"/>
            <a:ext cx="75596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黑体" pitchFamily="49" charset="-122"/>
                <a:sym typeface="+mn-ea"/>
              </a:rPr>
              <a:t>    以“生于忧患，死于安乐”为话题，写一篇不少于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黑体" pitchFamily="49" charset="-122"/>
                <a:sym typeface="+mn-ea"/>
              </a:rPr>
              <a:t>600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黑体" pitchFamily="49" charset="-122"/>
                <a:sym typeface="+mn-ea"/>
              </a:rPr>
              <a:t>字的作文。</a:t>
            </a:r>
            <a:endParaRPr lang="zh-CN" altLang="en-US">
              <a:ea typeface="楷体" pitchFamily="49" charset="-122"/>
              <a:cs typeface="黑体" pitchFamily="49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9b0dbd2-eafc-47c8-8d36-67c33a10f375}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10076</Words>
  <Application>Microsoft Office PowerPoint</Application>
  <PresentationFormat>全屏显示(16:9)</PresentationFormat>
  <Paragraphs>604</Paragraphs>
  <Slides>94</Slides>
  <Notes>5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94</vt:i4>
      </vt:variant>
    </vt:vector>
  </HeadingPairs>
  <TitlesOfParts>
    <vt:vector size="108" baseType="lpstr">
      <vt:lpstr>Arial</vt:lpstr>
      <vt:lpstr>宋体</vt:lpstr>
      <vt:lpstr>Impact</vt:lpstr>
      <vt:lpstr>汉语拼音</vt:lpstr>
      <vt:lpstr>Kaiti SC</vt:lpstr>
      <vt:lpstr>微软雅黑</vt:lpstr>
      <vt:lpstr>楷体</vt:lpstr>
      <vt:lpstr>华文楷体</vt:lpstr>
      <vt:lpstr>Xingkai SC</vt:lpstr>
      <vt:lpstr>Times New Roman</vt:lpstr>
      <vt:lpstr>黑体</vt:lpstr>
      <vt:lpstr>楷体_GB2312</vt:lpstr>
      <vt:lpstr>Calibri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686</cp:revision>
  <dcterms:created xsi:type="dcterms:W3CDTF">2018-11-06T06:39:00Z</dcterms:created>
  <dcterms:modified xsi:type="dcterms:W3CDTF">2020-03-27T07:56:49Z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